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78" r:id="rId3"/>
    <p:sldId id="277" r:id="rId4"/>
    <p:sldId id="262" r:id="rId5"/>
    <p:sldId id="282" r:id="rId6"/>
    <p:sldId id="281" r:id="rId7"/>
    <p:sldId id="284" r:id="rId8"/>
    <p:sldId id="285" r:id="rId9"/>
    <p:sldId id="286" r:id="rId10"/>
    <p:sldId id="287" r:id="rId11"/>
    <p:sldId id="288" r:id="rId12"/>
    <p:sldId id="289" r:id="rId13"/>
    <p:sldId id="261" r:id="rId14"/>
    <p:sldId id="263" r:id="rId15"/>
    <p:sldId id="283" r:id="rId16"/>
    <p:sldId id="269"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73" autoAdjust="0"/>
    <p:restoredTop sz="94660"/>
  </p:normalViewPr>
  <p:slideViewPr>
    <p:cSldViewPr snapToGrid="0">
      <p:cViewPr varScale="1">
        <p:scale>
          <a:sx n="114" d="100"/>
          <a:sy n="114" d="100"/>
        </p:scale>
        <p:origin x="63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4AD8BDB-FC3D-4426-A7DD-409093AB30E0}" type="datetimeFigureOut">
              <a:rPr lang="en-US" smtClean="0"/>
              <a:t>10/8/2019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9EEDED5-0E79-422C-BC57-3C8D7E7F27CD}" type="slidenum">
              <a:rPr lang="en-US" smtClean="0"/>
              <a:t>‹#›</a:t>
            </a:fld>
            <a:endParaRPr lang="en-US"/>
          </a:p>
        </p:txBody>
      </p:sp>
    </p:spTree>
    <p:extLst>
      <p:ext uri="{BB962C8B-B14F-4D97-AF65-F5344CB8AC3E}">
        <p14:creationId xmlns:p14="http://schemas.microsoft.com/office/powerpoint/2010/main" val="855557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A2C41E-C653-4611-B518-6F489D88BFBA}" type="slidenum">
              <a:rPr lang="en-US" smtClean="0"/>
              <a:t>2</a:t>
            </a:fld>
            <a:endParaRPr lang="en-US" dirty="0"/>
          </a:p>
        </p:txBody>
      </p:sp>
    </p:spTree>
    <p:extLst>
      <p:ext uri="{BB962C8B-B14F-4D97-AF65-F5344CB8AC3E}">
        <p14:creationId xmlns:p14="http://schemas.microsoft.com/office/powerpoint/2010/main" val="27600692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A2C41E-C653-4611-B518-6F489D88BFBA}" type="slidenum">
              <a:rPr lang="en-US" smtClean="0"/>
              <a:t>11</a:t>
            </a:fld>
            <a:endParaRPr lang="en-US" dirty="0"/>
          </a:p>
        </p:txBody>
      </p:sp>
    </p:spTree>
    <p:extLst>
      <p:ext uri="{BB962C8B-B14F-4D97-AF65-F5344CB8AC3E}">
        <p14:creationId xmlns:p14="http://schemas.microsoft.com/office/powerpoint/2010/main" val="38649143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A2C41E-C653-4611-B518-6F489D88BFBA}" type="slidenum">
              <a:rPr lang="en-US" smtClean="0"/>
              <a:t>12</a:t>
            </a:fld>
            <a:endParaRPr lang="en-US" dirty="0"/>
          </a:p>
        </p:txBody>
      </p:sp>
    </p:spTree>
    <p:extLst>
      <p:ext uri="{BB962C8B-B14F-4D97-AF65-F5344CB8AC3E}">
        <p14:creationId xmlns:p14="http://schemas.microsoft.com/office/powerpoint/2010/main" val="33573644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A2C41E-C653-4611-B518-6F489D88BFBA}" type="slidenum">
              <a:rPr lang="en-US" smtClean="0"/>
              <a:t>13</a:t>
            </a:fld>
            <a:endParaRPr lang="en-US" dirty="0"/>
          </a:p>
        </p:txBody>
      </p:sp>
    </p:spTree>
    <p:extLst>
      <p:ext uri="{BB962C8B-B14F-4D97-AF65-F5344CB8AC3E}">
        <p14:creationId xmlns:p14="http://schemas.microsoft.com/office/powerpoint/2010/main" val="1904566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A2C41E-C653-4611-B518-6F489D88BFBA}" type="slidenum">
              <a:rPr lang="en-US" smtClean="0"/>
              <a:t>14</a:t>
            </a:fld>
            <a:endParaRPr lang="en-US" dirty="0"/>
          </a:p>
        </p:txBody>
      </p:sp>
    </p:spTree>
    <p:extLst>
      <p:ext uri="{BB962C8B-B14F-4D97-AF65-F5344CB8AC3E}">
        <p14:creationId xmlns:p14="http://schemas.microsoft.com/office/powerpoint/2010/main" val="34902990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A2C41E-C653-4611-B518-6F489D88BFBA}" type="slidenum">
              <a:rPr lang="en-US" smtClean="0"/>
              <a:t>15</a:t>
            </a:fld>
            <a:endParaRPr lang="en-US" dirty="0"/>
          </a:p>
        </p:txBody>
      </p:sp>
    </p:spTree>
    <p:extLst>
      <p:ext uri="{BB962C8B-B14F-4D97-AF65-F5344CB8AC3E}">
        <p14:creationId xmlns:p14="http://schemas.microsoft.com/office/powerpoint/2010/main" val="17856063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A2C41E-C653-4611-B518-6F489D88BFBA}" type="slidenum">
              <a:rPr lang="en-US" smtClean="0"/>
              <a:t>16</a:t>
            </a:fld>
            <a:endParaRPr lang="en-US" dirty="0"/>
          </a:p>
        </p:txBody>
      </p:sp>
    </p:spTree>
    <p:extLst>
      <p:ext uri="{BB962C8B-B14F-4D97-AF65-F5344CB8AC3E}">
        <p14:creationId xmlns:p14="http://schemas.microsoft.com/office/powerpoint/2010/main" val="3189857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A2C41E-C653-4611-B518-6F489D88BFBA}" type="slidenum">
              <a:rPr lang="en-US" smtClean="0"/>
              <a:t>3</a:t>
            </a:fld>
            <a:endParaRPr lang="en-US" dirty="0"/>
          </a:p>
        </p:txBody>
      </p:sp>
    </p:spTree>
    <p:extLst>
      <p:ext uri="{BB962C8B-B14F-4D97-AF65-F5344CB8AC3E}">
        <p14:creationId xmlns:p14="http://schemas.microsoft.com/office/powerpoint/2010/main" val="1815053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A2C41E-C653-4611-B518-6F489D88BFBA}" type="slidenum">
              <a:rPr lang="en-US" smtClean="0"/>
              <a:t>4</a:t>
            </a:fld>
            <a:endParaRPr lang="en-US" dirty="0"/>
          </a:p>
        </p:txBody>
      </p:sp>
    </p:spTree>
    <p:extLst>
      <p:ext uri="{BB962C8B-B14F-4D97-AF65-F5344CB8AC3E}">
        <p14:creationId xmlns:p14="http://schemas.microsoft.com/office/powerpoint/2010/main" val="16586316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A2C41E-C653-4611-B518-6F489D88BFBA}" type="slidenum">
              <a:rPr lang="en-US" smtClean="0"/>
              <a:t>5</a:t>
            </a:fld>
            <a:endParaRPr lang="en-US" dirty="0"/>
          </a:p>
        </p:txBody>
      </p:sp>
    </p:spTree>
    <p:extLst>
      <p:ext uri="{BB962C8B-B14F-4D97-AF65-F5344CB8AC3E}">
        <p14:creationId xmlns:p14="http://schemas.microsoft.com/office/powerpoint/2010/main" val="15353482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A2C41E-C653-4611-B518-6F489D88BFBA}" type="slidenum">
              <a:rPr lang="en-US" smtClean="0"/>
              <a:t>6</a:t>
            </a:fld>
            <a:endParaRPr lang="en-US" dirty="0"/>
          </a:p>
        </p:txBody>
      </p:sp>
    </p:spTree>
    <p:extLst>
      <p:ext uri="{BB962C8B-B14F-4D97-AF65-F5344CB8AC3E}">
        <p14:creationId xmlns:p14="http://schemas.microsoft.com/office/powerpoint/2010/main" val="35892032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A2C41E-C653-4611-B518-6F489D88BFBA}" type="slidenum">
              <a:rPr lang="en-US" smtClean="0"/>
              <a:t>7</a:t>
            </a:fld>
            <a:endParaRPr lang="en-US" dirty="0"/>
          </a:p>
        </p:txBody>
      </p:sp>
    </p:spTree>
    <p:extLst>
      <p:ext uri="{BB962C8B-B14F-4D97-AF65-F5344CB8AC3E}">
        <p14:creationId xmlns:p14="http://schemas.microsoft.com/office/powerpoint/2010/main" val="25072034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A2C41E-C653-4611-B518-6F489D88BFBA}" type="slidenum">
              <a:rPr lang="en-US" smtClean="0"/>
              <a:t>8</a:t>
            </a:fld>
            <a:endParaRPr lang="en-US" dirty="0"/>
          </a:p>
        </p:txBody>
      </p:sp>
    </p:spTree>
    <p:extLst>
      <p:ext uri="{BB962C8B-B14F-4D97-AF65-F5344CB8AC3E}">
        <p14:creationId xmlns:p14="http://schemas.microsoft.com/office/powerpoint/2010/main" val="2542009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A2C41E-C653-4611-B518-6F489D88BFBA}" type="slidenum">
              <a:rPr lang="en-US" smtClean="0"/>
              <a:t>9</a:t>
            </a:fld>
            <a:endParaRPr lang="en-US" dirty="0"/>
          </a:p>
        </p:txBody>
      </p:sp>
    </p:spTree>
    <p:extLst>
      <p:ext uri="{BB962C8B-B14F-4D97-AF65-F5344CB8AC3E}">
        <p14:creationId xmlns:p14="http://schemas.microsoft.com/office/powerpoint/2010/main" val="37013003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A2C41E-C653-4611-B518-6F489D88BFBA}" type="slidenum">
              <a:rPr lang="en-US" smtClean="0"/>
              <a:t>10</a:t>
            </a:fld>
            <a:endParaRPr lang="en-US" dirty="0"/>
          </a:p>
        </p:txBody>
      </p:sp>
    </p:spTree>
    <p:extLst>
      <p:ext uri="{BB962C8B-B14F-4D97-AF65-F5344CB8AC3E}">
        <p14:creationId xmlns:p14="http://schemas.microsoft.com/office/powerpoint/2010/main" val="3491433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ECD24-A424-40A8-B351-1900A3B836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27061D7-01C3-46DA-8A85-BD2F87CA85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395ED9F-1F81-4158-8E45-E7C29B216AE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C0BE23FB-FBCE-4416-9A63-4413DFC114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8484FD-D87D-4343-93E6-4F26812223BE}"/>
              </a:ext>
            </a:extLst>
          </p:cNvPr>
          <p:cNvSpPr>
            <a:spLocks noGrp="1"/>
          </p:cNvSpPr>
          <p:nvPr>
            <p:ph type="sldNum" sz="quarter" idx="12"/>
          </p:nvPr>
        </p:nvSpPr>
        <p:spPr/>
        <p:txBody>
          <a:bodyPr/>
          <a:lstStyle/>
          <a:p>
            <a:fld id="{F3E36636-E613-44B7-A59A-BF70E746AD08}" type="slidenum">
              <a:rPr lang="en-US" smtClean="0"/>
              <a:t>‹#›</a:t>
            </a:fld>
            <a:endParaRPr lang="en-US"/>
          </a:p>
        </p:txBody>
      </p:sp>
    </p:spTree>
    <p:extLst>
      <p:ext uri="{BB962C8B-B14F-4D97-AF65-F5344CB8AC3E}">
        <p14:creationId xmlns:p14="http://schemas.microsoft.com/office/powerpoint/2010/main" val="3669777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09218-D96E-4CFF-8C38-388AD3372F5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2FCBA9-9016-4400-B210-6DF298741D2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2BA6B4-736A-4962-9B95-031CF96598D2}"/>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9DE4D3A9-6AAF-4E42-A970-FDE5F35567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5AA580-A3BC-4058-84F4-1DC0BAA6847C}"/>
              </a:ext>
            </a:extLst>
          </p:cNvPr>
          <p:cNvSpPr>
            <a:spLocks noGrp="1"/>
          </p:cNvSpPr>
          <p:nvPr>
            <p:ph type="sldNum" sz="quarter" idx="12"/>
          </p:nvPr>
        </p:nvSpPr>
        <p:spPr/>
        <p:txBody>
          <a:bodyPr/>
          <a:lstStyle/>
          <a:p>
            <a:fld id="{F3E36636-E613-44B7-A59A-BF70E746AD08}" type="slidenum">
              <a:rPr lang="en-US" smtClean="0"/>
              <a:t>‹#›</a:t>
            </a:fld>
            <a:endParaRPr lang="en-US"/>
          </a:p>
        </p:txBody>
      </p:sp>
    </p:spTree>
    <p:extLst>
      <p:ext uri="{BB962C8B-B14F-4D97-AF65-F5344CB8AC3E}">
        <p14:creationId xmlns:p14="http://schemas.microsoft.com/office/powerpoint/2010/main" val="1957819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38046DB-4071-4C32-8EB2-46D938B1F09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B770F00-50C0-4198-A7FE-1B9DEF27F33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97E8EE-C251-4CB0-9A08-DBF1D3CB8F8C}"/>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DAC21671-0B55-4C72-9AEF-D9D8A3E7CE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B942E7-B9D5-441F-BEC1-C723D665F0D1}"/>
              </a:ext>
            </a:extLst>
          </p:cNvPr>
          <p:cNvSpPr>
            <a:spLocks noGrp="1"/>
          </p:cNvSpPr>
          <p:nvPr>
            <p:ph type="sldNum" sz="quarter" idx="12"/>
          </p:nvPr>
        </p:nvSpPr>
        <p:spPr/>
        <p:txBody>
          <a:bodyPr/>
          <a:lstStyle/>
          <a:p>
            <a:fld id="{F3E36636-E613-44B7-A59A-BF70E746AD08}" type="slidenum">
              <a:rPr lang="en-US" smtClean="0"/>
              <a:t>‹#›</a:t>
            </a:fld>
            <a:endParaRPr lang="en-US"/>
          </a:p>
        </p:txBody>
      </p:sp>
    </p:spTree>
    <p:extLst>
      <p:ext uri="{BB962C8B-B14F-4D97-AF65-F5344CB8AC3E}">
        <p14:creationId xmlns:p14="http://schemas.microsoft.com/office/powerpoint/2010/main" val="804807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834C4-5444-41FA-ABF9-3C57AFF869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2949B2-5781-4AB8-9BED-6A878BDE41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2792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4E692-7DC3-4BD8-B0C7-33D171048E4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EF1B8BB-7CC8-4591-90F0-58915252A1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604CD8C-AAD1-4653-A2C5-D2F62F1E3303}"/>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DBF2DB27-B206-453B-B78D-C0C0B2CD6C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853D69-B8FA-4AEC-93C7-B536D9E0293A}"/>
              </a:ext>
            </a:extLst>
          </p:cNvPr>
          <p:cNvSpPr>
            <a:spLocks noGrp="1"/>
          </p:cNvSpPr>
          <p:nvPr>
            <p:ph type="sldNum" sz="quarter" idx="12"/>
          </p:nvPr>
        </p:nvSpPr>
        <p:spPr/>
        <p:txBody>
          <a:bodyPr/>
          <a:lstStyle/>
          <a:p>
            <a:fld id="{F3E36636-E613-44B7-A59A-BF70E746AD08}" type="slidenum">
              <a:rPr lang="en-US" smtClean="0"/>
              <a:t>‹#›</a:t>
            </a:fld>
            <a:endParaRPr lang="en-US"/>
          </a:p>
        </p:txBody>
      </p:sp>
    </p:spTree>
    <p:extLst>
      <p:ext uri="{BB962C8B-B14F-4D97-AF65-F5344CB8AC3E}">
        <p14:creationId xmlns:p14="http://schemas.microsoft.com/office/powerpoint/2010/main" val="3320749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15A3C-8A41-45AE-BA08-25E701D960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77279B-DEF8-43BB-9CCF-D48E60EBF7A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D451971-4362-4102-BBA3-F23D845DA12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2887A21-882D-4151-BFDA-233DBFA3E1B1}"/>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BB41EA01-0D74-46F3-80C7-46B7B44DF1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F5F7C9-AD1A-4C7B-92D9-376CBA01FF2C}"/>
              </a:ext>
            </a:extLst>
          </p:cNvPr>
          <p:cNvSpPr>
            <a:spLocks noGrp="1"/>
          </p:cNvSpPr>
          <p:nvPr>
            <p:ph type="sldNum" sz="quarter" idx="12"/>
          </p:nvPr>
        </p:nvSpPr>
        <p:spPr/>
        <p:txBody>
          <a:bodyPr/>
          <a:lstStyle/>
          <a:p>
            <a:fld id="{F3E36636-E613-44B7-A59A-BF70E746AD08}" type="slidenum">
              <a:rPr lang="en-US" smtClean="0"/>
              <a:t>‹#›</a:t>
            </a:fld>
            <a:endParaRPr lang="en-US"/>
          </a:p>
        </p:txBody>
      </p:sp>
    </p:spTree>
    <p:extLst>
      <p:ext uri="{BB962C8B-B14F-4D97-AF65-F5344CB8AC3E}">
        <p14:creationId xmlns:p14="http://schemas.microsoft.com/office/powerpoint/2010/main" val="3924341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BFE76-5511-4294-B9D4-E73C8CB6F49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43D9E8F-D3AC-47A0-824D-F818F3EA41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F0A744D-E0A3-4C9F-B28B-F5B2A5D5CFD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AF938F4-2A6A-41C1-B1E4-48EC436831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377FE1F-1796-475B-A54E-42F35C24050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D8EE01F-F5B7-48E2-92C2-9172AA2711A6}"/>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1BBBC1AB-4438-4E9C-B0B2-6EC14A80503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460E654-7B35-4DB6-83EE-F232D6A49EE3}"/>
              </a:ext>
            </a:extLst>
          </p:cNvPr>
          <p:cNvSpPr>
            <a:spLocks noGrp="1"/>
          </p:cNvSpPr>
          <p:nvPr>
            <p:ph type="sldNum" sz="quarter" idx="12"/>
          </p:nvPr>
        </p:nvSpPr>
        <p:spPr/>
        <p:txBody>
          <a:bodyPr/>
          <a:lstStyle/>
          <a:p>
            <a:fld id="{F3E36636-E613-44B7-A59A-BF70E746AD08}" type="slidenum">
              <a:rPr lang="en-US" smtClean="0"/>
              <a:t>‹#›</a:t>
            </a:fld>
            <a:endParaRPr lang="en-US"/>
          </a:p>
        </p:txBody>
      </p:sp>
    </p:spTree>
    <p:extLst>
      <p:ext uri="{BB962C8B-B14F-4D97-AF65-F5344CB8AC3E}">
        <p14:creationId xmlns:p14="http://schemas.microsoft.com/office/powerpoint/2010/main" val="4051791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62C2F-AFF5-4209-9DC4-D1967BFC23B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F8B0233-8048-4259-A34A-CA3A1389DCD7}"/>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0D814F39-0D85-4808-98B9-CA36E70F704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82CB7CA-EEBA-4EE4-A083-08F15807C867}"/>
              </a:ext>
            </a:extLst>
          </p:cNvPr>
          <p:cNvSpPr>
            <a:spLocks noGrp="1"/>
          </p:cNvSpPr>
          <p:nvPr>
            <p:ph type="sldNum" sz="quarter" idx="12"/>
          </p:nvPr>
        </p:nvSpPr>
        <p:spPr/>
        <p:txBody>
          <a:bodyPr/>
          <a:lstStyle/>
          <a:p>
            <a:fld id="{F3E36636-E613-44B7-A59A-BF70E746AD08}" type="slidenum">
              <a:rPr lang="en-US" smtClean="0"/>
              <a:t>‹#›</a:t>
            </a:fld>
            <a:endParaRPr lang="en-US"/>
          </a:p>
        </p:txBody>
      </p:sp>
    </p:spTree>
    <p:extLst>
      <p:ext uri="{BB962C8B-B14F-4D97-AF65-F5344CB8AC3E}">
        <p14:creationId xmlns:p14="http://schemas.microsoft.com/office/powerpoint/2010/main" val="379740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5D20F2-5388-4218-B161-8D0739B5F6B2}"/>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C4E8C5B4-C179-4241-BA21-9CFA31393F9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C675F03-12FD-482C-886B-D318F9ACE9EE}"/>
              </a:ext>
            </a:extLst>
          </p:cNvPr>
          <p:cNvSpPr>
            <a:spLocks noGrp="1"/>
          </p:cNvSpPr>
          <p:nvPr>
            <p:ph type="sldNum" sz="quarter" idx="12"/>
          </p:nvPr>
        </p:nvSpPr>
        <p:spPr/>
        <p:txBody>
          <a:bodyPr/>
          <a:lstStyle/>
          <a:p>
            <a:fld id="{F3E36636-E613-44B7-A59A-BF70E746AD08}" type="slidenum">
              <a:rPr lang="en-US" smtClean="0"/>
              <a:t>‹#›</a:t>
            </a:fld>
            <a:endParaRPr lang="en-US"/>
          </a:p>
        </p:txBody>
      </p:sp>
    </p:spTree>
    <p:extLst>
      <p:ext uri="{BB962C8B-B14F-4D97-AF65-F5344CB8AC3E}">
        <p14:creationId xmlns:p14="http://schemas.microsoft.com/office/powerpoint/2010/main" val="2414977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2A662-7715-4E76-A180-AD8524DD02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AD8A7E9-1286-4534-ABFF-98B5CB51BF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253D427-DA36-48C1-8E38-867F1C151F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BE6C94-7764-4A3B-87E6-4E7C0925404F}"/>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9DC9B938-C1CB-4132-BD20-1976423689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25E226-DC64-49E3-BA0D-DFB6ABB17B87}"/>
              </a:ext>
            </a:extLst>
          </p:cNvPr>
          <p:cNvSpPr>
            <a:spLocks noGrp="1"/>
          </p:cNvSpPr>
          <p:nvPr>
            <p:ph type="sldNum" sz="quarter" idx="12"/>
          </p:nvPr>
        </p:nvSpPr>
        <p:spPr/>
        <p:txBody>
          <a:bodyPr/>
          <a:lstStyle/>
          <a:p>
            <a:fld id="{F3E36636-E613-44B7-A59A-BF70E746AD08}" type="slidenum">
              <a:rPr lang="en-US" smtClean="0"/>
              <a:t>‹#›</a:t>
            </a:fld>
            <a:endParaRPr lang="en-US"/>
          </a:p>
        </p:txBody>
      </p:sp>
    </p:spTree>
    <p:extLst>
      <p:ext uri="{BB962C8B-B14F-4D97-AF65-F5344CB8AC3E}">
        <p14:creationId xmlns:p14="http://schemas.microsoft.com/office/powerpoint/2010/main" val="4170151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66754-4033-401D-A723-C1033DF77B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20F02A2-E117-49F2-8B72-7F2C03F8C5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AF3FB02-65BB-494B-974E-15C8C12580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D91A595-2970-4544-A529-2397A46C19B8}"/>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08930D5F-73C6-4FFF-87D0-99467D272F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A0ABE7-DA4E-4435-8941-05118CCADBA1}"/>
              </a:ext>
            </a:extLst>
          </p:cNvPr>
          <p:cNvSpPr>
            <a:spLocks noGrp="1"/>
          </p:cNvSpPr>
          <p:nvPr>
            <p:ph type="sldNum" sz="quarter" idx="12"/>
          </p:nvPr>
        </p:nvSpPr>
        <p:spPr/>
        <p:txBody>
          <a:bodyPr/>
          <a:lstStyle/>
          <a:p>
            <a:fld id="{F3E36636-E613-44B7-A59A-BF70E746AD08}" type="slidenum">
              <a:rPr lang="en-US" smtClean="0"/>
              <a:t>‹#›</a:t>
            </a:fld>
            <a:endParaRPr lang="en-US"/>
          </a:p>
        </p:txBody>
      </p:sp>
    </p:spTree>
    <p:extLst>
      <p:ext uri="{BB962C8B-B14F-4D97-AF65-F5344CB8AC3E}">
        <p14:creationId xmlns:p14="http://schemas.microsoft.com/office/powerpoint/2010/main" val="3901863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65429D-54B2-4EB3-BB6C-D4FB346E7B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1CDC492-431F-4463-B703-3080200C7E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24D9EB-7ED9-4145-83E9-151C5AAAA4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F0737993-E6FA-4757-BCD2-B254B375FB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B42FE46-A786-4C57-985C-8B99B05948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E36636-E613-44B7-A59A-BF70E746AD08}" type="slidenum">
              <a:rPr lang="en-US" smtClean="0"/>
              <a:t>‹#›</a:t>
            </a:fld>
            <a:endParaRPr lang="en-US"/>
          </a:p>
        </p:txBody>
      </p:sp>
    </p:spTree>
    <p:extLst>
      <p:ext uri="{BB962C8B-B14F-4D97-AF65-F5344CB8AC3E}">
        <p14:creationId xmlns:p14="http://schemas.microsoft.com/office/powerpoint/2010/main" val="467755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revenue.alabama.gov/business-license/motor-fuels/" TargetMode="Externa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6" name="Freeform: Shape 19">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Freeform: Shape 21">
            <a:extLst>
              <a:ext uri="{FF2B5EF4-FFF2-40B4-BE49-F238E27FC236}">
                <a16:creationId xmlns:a16="http://schemas.microsoft.com/office/drawing/2014/main" id="{F55FFF17-D3D5-4F58-BA56-54EA901CE0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F97ECC37-7C15-4891-A51D-D49748778D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28827" y="2069900"/>
            <a:ext cx="4448774" cy="2965849"/>
          </a:xfrm>
          <a:prstGeom prst="rect">
            <a:avLst/>
          </a:prstGeom>
        </p:spPr>
      </p:pic>
      <p:sp>
        <p:nvSpPr>
          <p:cNvPr id="2" name="Title 1">
            <a:extLst>
              <a:ext uri="{FF2B5EF4-FFF2-40B4-BE49-F238E27FC236}">
                <a16:creationId xmlns:a16="http://schemas.microsoft.com/office/drawing/2014/main" id="{C29C0151-8154-4D42-80F7-C9C5B74DB671}"/>
              </a:ext>
            </a:extLst>
          </p:cNvPr>
          <p:cNvSpPr>
            <a:spLocks noGrp="1"/>
          </p:cNvSpPr>
          <p:nvPr>
            <p:ph type="ctrTitle"/>
          </p:nvPr>
        </p:nvSpPr>
        <p:spPr>
          <a:xfrm>
            <a:off x="674850" y="1579206"/>
            <a:ext cx="4152900" cy="2668924"/>
          </a:xfrm>
        </p:spPr>
        <p:txBody>
          <a:bodyPr anchor="b">
            <a:normAutofit fontScale="90000"/>
          </a:bodyPr>
          <a:lstStyle/>
          <a:p>
            <a:pPr algn="l"/>
            <a:br>
              <a:rPr lang="en-US" sz="3000" b="1" dirty="0">
                <a:solidFill>
                  <a:schemeClr val="bg1">
                    <a:lumMod val="85000"/>
                    <a:lumOff val="15000"/>
                  </a:schemeClr>
                </a:solidFill>
                <a:latin typeface="Lucida Calligraphy" panose="03010101010101010101" pitchFamily="66" charset="0"/>
              </a:rPr>
            </a:br>
            <a:br>
              <a:rPr lang="en-US" sz="3000" b="1" dirty="0">
                <a:solidFill>
                  <a:schemeClr val="bg1">
                    <a:lumMod val="85000"/>
                    <a:lumOff val="15000"/>
                  </a:schemeClr>
                </a:solidFill>
                <a:latin typeface="Lucida Calligraphy" panose="03010101010101010101" pitchFamily="66" charset="0"/>
              </a:rPr>
            </a:br>
            <a:br>
              <a:rPr lang="en-US" sz="3000" b="1" dirty="0">
                <a:solidFill>
                  <a:schemeClr val="bg1">
                    <a:lumMod val="85000"/>
                    <a:lumOff val="15000"/>
                  </a:schemeClr>
                </a:solidFill>
                <a:latin typeface="Lucida Calligraphy" panose="03010101010101010101" pitchFamily="66" charset="0"/>
              </a:rPr>
            </a:br>
            <a:br>
              <a:rPr lang="en-US" sz="3000" b="1" dirty="0">
                <a:solidFill>
                  <a:schemeClr val="bg1">
                    <a:lumMod val="85000"/>
                    <a:lumOff val="15000"/>
                  </a:schemeClr>
                </a:solidFill>
                <a:latin typeface="Lucida Calligraphy" panose="03010101010101010101" pitchFamily="66" charset="0"/>
              </a:rPr>
            </a:br>
            <a:br>
              <a:rPr lang="en-US" sz="3000" b="1" dirty="0">
                <a:solidFill>
                  <a:schemeClr val="bg1">
                    <a:lumMod val="85000"/>
                    <a:lumOff val="15000"/>
                  </a:schemeClr>
                </a:solidFill>
                <a:latin typeface="Lucida Calligraphy" panose="03010101010101010101" pitchFamily="66" charset="0"/>
              </a:rPr>
            </a:br>
            <a:br>
              <a:rPr lang="en-US" sz="3000" b="1" dirty="0">
                <a:solidFill>
                  <a:schemeClr val="bg1">
                    <a:lumMod val="85000"/>
                    <a:lumOff val="15000"/>
                  </a:schemeClr>
                </a:solidFill>
                <a:latin typeface="Lucida Calligraphy" panose="03010101010101010101" pitchFamily="66" charset="0"/>
              </a:rPr>
            </a:br>
            <a:r>
              <a:rPr lang="en-US" sz="3000" b="1" dirty="0">
                <a:solidFill>
                  <a:schemeClr val="bg1">
                    <a:lumMod val="85000"/>
                    <a:lumOff val="15000"/>
                  </a:schemeClr>
                </a:solidFill>
                <a:latin typeface="Lucida Calligraphy" panose="03010101010101010101" pitchFamily="66" charset="0"/>
              </a:rPr>
              <a:t>Alabama Department of Revenue – City and County Motor Fuel Single Point Filing and Payment System</a:t>
            </a:r>
            <a:endParaRPr lang="en-US" sz="3000" dirty="0">
              <a:solidFill>
                <a:schemeClr val="bg1">
                  <a:lumMod val="85000"/>
                  <a:lumOff val="15000"/>
                </a:schemeClr>
              </a:solidFill>
              <a:latin typeface="Lucida Calligraphy" panose="03010101010101010101" pitchFamily="66" charset="0"/>
            </a:endParaRPr>
          </a:p>
        </p:txBody>
      </p:sp>
      <p:sp>
        <p:nvSpPr>
          <p:cNvPr id="3" name="Subtitle 2">
            <a:extLst>
              <a:ext uri="{FF2B5EF4-FFF2-40B4-BE49-F238E27FC236}">
                <a16:creationId xmlns:a16="http://schemas.microsoft.com/office/drawing/2014/main" id="{EBFD7B99-BC1F-4A04-BFFE-51C2179A8E9F}"/>
              </a:ext>
            </a:extLst>
          </p:cNvPr>
          <p:cNvSpPr>
            <a:spLocks noGrp="1"/>
          </p:cNvSpPr>
          <p:nvPr>
            <p:ph type="subTitle" idx="1"/>
          </p:nvPr>
        </p:nvSpPr>
        <p:spPr>
          <a:xfrm>
            <a:off x="804672" y="4219574"/>
            <a:ext cx="3648456" cy="1285113"/>
          </a:xfrm>
        </p:spPr>
        <p:txBody>
          <a:bodyPr anchor="t">
            <a:normAutofit/>
          </a:bodyPr>
          <a:lstStyle/>
          <a:p>
            <a:pPr algn="l"/>
            <a:endParaRPr lang="en-US" sz="2000" dirty="0">
              <a:solidFill>
                <a:schemeClr val="bg1">
                  <a:lumMod val="85000"/>
                  <a:lumOff val="15000"/>
                </a:schemeClr>
              </a:solidFill>
            </a:endParaRPr>
          </a:p>
          <a:p>
            <a:pPr algn="l"/>
            <a:endParaRPr lang="en-US" sz="2000" dirty="0">
              <a:solidFill>
                <a:schemeClr val="bg1">
                  <a:lumMod val="85000"/>
                  <a:lumOff val="15000"/>
                </a:schemeClr>
              </a:solidFill>
            </a:endParaRPr>
          </a:p>
          <a:p>
            <a:pPr algn="l"/>
            <a:endParaRPr lang="en-US" sz="2000" dirty="0">
              <a:solidFill>
                <a:schemeClr val="bg1">
                  <a:lumMod val="85000"/>
                  <a:lumOff val="15000"/>
                </a:schemeClr>
              </a:solidFill>
            </a:endParaRPr>
          </a:p>
        </p:txBody>
      </p:sp>
      <p:pic>
        <p:nvPicPr>
          <p:cNvPr id="6" name="Picture 5">
            <a:extLst>
              <a:ext uri="{FF2B5EF4-FFF2-40B4-BE49-F238E27FC236}">
                <a16:creationId xmlns:a16="http://schemas.microsoft.com/office/drawing/2014/main" id="{636D388B-1866-4B58-90BB-F2DCD5B4D4C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4825" y="247670"/>
            <a:ext cx="1083961" cy="1152486"/>
          </a:xfrm>
          <a:prstGeom prst="rect">
            <a:avLst/>
          </a:prstGeom>
        </p:spPr>
      </p:pic>
    </p:spTree>
    <p:extLst>
      <p:ext uri="{BB962C8B-B14F-4D97-AF65-F5344CB8AC3E}">
        <p14:creationId xmlns:p14="http://schemas.microsoft.com/office/powerpoint/2010/main" val="2660518408"/>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1819" y="-26770"/>
            <a:ext cx="1859045" cy="1239365"/>
          </a:xfrm>
          <a:prstGeom prst="rect">
            <a:avLst/>
          </a:prstGeom>
          <a:effectLst>
            <a:softEdge rad="279400"/>
          </a:effectLst>
        </p:spPr>
      </p:pic>
      <p:sp>
        <p:nvSpPr>
          <p:cNvPr id="12" name="TextBox 11"/>
          <p:cNvSpPr txBox="1"/>
          <p:nvPr/>
        </p:nvSpPr>
        <p:spPr>
          <a:xfrm>
            <a:off x="1725155" y="135377"/>
            <a:ext cx="8642349" cy="1015663"/>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6878" y="155831"/>
            <a:ext cx="1083961" cy="1152486"/>
          </a:xfrm>
          <a:prstGeom prst="rect">
            <a:avLst/>
          </a:prstGeom>
        </p:spPr>
      </p:pic>
      <p:cxnSp>
        <p:nvCxnSpPr>
          <p:cNvPr id="14" name="Straight Connector 13"/>
          <p:cNvCxnSpPr/>
          <p:nvPr/>
        </p:nvCxnSpPr>
        <p:spPr>
          <a:xfrm>
            <a:off x="1579469" y="1174390"/>
            <a:ext cx="8642350" cy="7427"/>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0474AA9-EE39-4FEA-8F34-5B05D394983D}"/>
              </a:ext>
            </a:extLst>
          </p:cNvPr>
          <p:cNvSpPr txBox="1"/>
          <p:nvPr/>
        </p:nvSpPr>
        <p:spPr>
          <a:xfrm>
            <a:off x="1725155" y="155831"/>
            <a:ext cx="8642349" cy="1600438"/>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000" b="1" dirty="0">
              <a:solidFill>
                <a:srgbClr val="A50021"/>
              </a:solidFill>
              <a:latin typeface="Lucida Calligraphy" panose="03010101010101010101" pitchFamily="66" charset="0"/>
            </a:endParaRPr>
          </a:p>
          <a:p>
            <a:pPr algn="ctr"/>
            <a:r>
              <a:rPr lang="en-US" b="1" dirty="0">
                <a:solidFill>
                  <a:srgbClr val="A50021"/>
                </a:solidFill>
                <a:latin typeface="Lucida Calligraphy" panose="03010101010101010101" pitchFamily="66" charset="0"/>
              </a:rPr>
              <a:t>MOTOR FUEL SINGLE POINT FILING AND PAYMENT SYSTEM</a:t>
            </a:r>
            <a:endParaRPr lang="en-US" sz="1600" dirty="0">
              <a:solidFill>
                <a:srgbClr val="A50021"/>
              </a:solidFill>
              <a:latin typeface="Lucida Calligraphy" panose="03010101010101010101" pitchFamily="66" charset="0"/>
            </a:endParaRP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sp>
        <p:nvSpPr>
          <p:cNvPr id="4" name="Title 3">
            <a:extLst>
              <a:ext uri="{FF2B5EF4-FFF2-40B4-BE49-F238E27FC236}">
                <a16:creationId xmlns:a16="http://schemas.microsoft.com/office/drawing/2014/main" id="{17F4B934-01CE-4E34-B4C1-7D37F937F9F3}"/>
              </a:ext>
            </a:extLst>
          </p:cNvPr>
          <p:cNvSpPr>
            <a:spLocks noGrp="1"/>
          </p:cNvSpPr>
          <p:nvPr>
            <p:ph type="title"/>
          </p:nvPr>
        </p:nvSpPr>
        <p:spPr>
          <a:xfrm>
            <a:off x="993422" y="1449265"/>
            <a:ext cx="10360378" cy="751111"/>
          </a:xfrm>
        </p:spPr>
        <p:txBody>
          <a:bodyPr>
            <a:normAutofit/>
          </a:bodyPr>
          <a:lstStyle/>
          <a:p>
            <a:pPr algn="ctr"/>
            <a:r>
              <a:rPr lang="en-US" sz="3200" b="1" dirty="0"/>
              <a:t>Local Reporting – Return Report Data</a:t>
            </a:r>
          </a:p>
        </p:txBody>
      </p:sp>
      <p:pic>
        <p:nvPicPr>
          <p:cNvPr id="2" name="Picture 1">
            <a:extLst>
              <a:ext uri="{FF2B5EF4-FFF2-40B4-BE49-F238E27FC236}">
                <a16:creationId xmlns:a16="http://schemas.microsoft.com/office/drawing/2014/main" id="{AB775835-A6C5-4181-B056-77AAB3D82CF1}"/>
              </a:ext>
            </a:extLst>
          </p:cNvPr>
          <p:cNvPicPr>
            <a:picLocks noChangeAspect="1"/>
          </p:cNvPicPr>
          <p:nvPr/>
        </p:nvPicPr>
        <p:blipFill>
          <a:blip r:embed="rId5"/>
          <a:stretch>
            <a:fillRect/>
          </a:stretch>
        </p:blipFill>
        <p:spPr>
          <a:xfrm>
            <a:off x="0" y="2393084"/>
            <a:ext cx="12192000" cy="4368109"/>
          </a:xfrm>
          <a:prstGeom prst="rect">
            <a:avLst/>
          </a:prstGeom>
        </p:spPr>
      </p:pic>
      <p:sp>
        <p:nvSpPr>
          <p:cNvPr id="10" name="TextBox 9">
            <a:extLst>
              <a:ext uri="{FF2B5EF4-FFF2-40B4-BE49-F238E27FC236}">
                <a16:creationId xmlns:a16="http://schemas.microsoft.com/office/drawing/2014/main" id="{66B8C0F0-2F82-4CA7-8EB1-353D52FB7BF5}"/>
              </a:ext>
            </a:extLst>
          </p:cNvPr>
          <p:cNvSpPr txBox="1"/>
          <p:nvPr/>
        </p:nvSpPr>
        <p:spPr>
          <a:xfrm>
            <a:off x="993422" y="2231154"/>
            <a:ext cx="9996156" cy="506292"/>
          </a:xfrm>
          <a:prstGeom prst="rect">
            <a:avLst/>
          </a:prstGeom>
          <a:noFill/>
        </p:spPr>
        <p:txBody>
          <a:bodyPr wrap="square" rtlCol="0">
            <a:spAutoFit/>
          </a:bodyPr>
          <a:lstStyle/>
          <a:p>
            <a:pPr marL="285750" lvl="0" indent="-285750">
              <a:lnSpc>
                <a:spcPct val="150000"/>
              </a:lnSpc>
              <a:buFont typeface="Arial" panose="020B0604020202020204" pitchFamily="34" charset="0"/>
              <a:buChar char="•"/>
            </a:pPr>
            <a:r>
              <a:rPr lang="en-US" sz="2000" dirty="0"/>
              <a:t>Selecting the filing period will display detail information</a:t>
            </a:r>
          </a:p>
        </p:txBody>
      </p:sp>
    </p:spTree>
    <p:extLst>
      <p:ext uri="{BB962C8B-B14F-4D97-AF65-F5344CB8AC3E}">
        <p14:creationId xmlns:p14="http://schemas.microsoft.com/office/powerpoint/2010/main" val="25990656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1819" y="-26770"/>
            <a:ext cx="1859045" cy="1239365"/>
          </a:xfrm>
          <a:prstGeom prst="rect">
            <a:avLst/>
          </a:prstGeom>
          <a:effectLst>
            <a:softEdge rad="279400"/>
          </a:effectLst>
        </p:spPr>
      </p:pic>
      <p:sp>
        <p:nvSpPr>
          <p:cNvPr id="12" name="TextBox 11"/>
          <p:cNvSpPr txBox="1"/>
          <p:nvPr/>
        </p:nvSpPr>
        <p:spPr>
          <a:xfrm>
            <a:off x="1725155" y="135377"/>
            <a:ext cx="8642349" cy="1015663"/>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6878" y="155831"/>
            <a:ext cx="1083961" cy="1152486"/>
          </a:xfrm>
          <a:prstGeom prst="rect">
            <a:avLst/>
          </a:prstGeom>
        </p:spPr>
      </p:pic>
      <p:cxnSp>
        <p:nvCxnSpPr>
          <p:cNvPr id="14" name="Straight Connector 13"/>
          <p:cNvCxnSpPr/>
          <p:nvPr/>
        </p:nvCxnSpPr>
        <p:spPr>
          <a:xfrm>
            <a:off x="1579469" y="1174390"/>
            <a:ext cx="8642350" cy="7427"/>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0474AA9-EE39-4FEA-8F34-5B05D394983D}"/>
              </a:ext>
            </a:extLst>
          </p:cNvPr>
          <p:cNvSpPr txBox="1"/>
          <p:nvPr/>
        </p:nvSpPr>
        <p:spPr>
          <a:xfrm>
            <a:off x="1725155" y="155831"/>
            <a:ext cx="8642349" cy="1600438"/>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000" b="1" dirty="0">
              <a:solidFill>
                <a:srgbClr val="A50021"/>
              </a:solidFill>
              <a:latin typeface="Lucida Calligraphy" panose="03010101010101010101" pitchFamily="66" charset="0"/>
            </a:endParaRPr>
          </a:p>
          <a:p>
            <a:pPr algn="ctr"/>
            <a:r>
              <a:rPr lang="en-US" b="1" dirty="0">
                <a:solidFill>
                  <a:srgbClr val="A50021"/>
                </a:solidFill>
                <a:latin typeface="Lucida Calligraphy" panose="03010101010101010101" pitchFamily="66" charset="0"/>
              </a:rPr>
              <a:t>MOTOR FUEL SINGLE POINT FILING AND PAYMENT SYSTEM</a:t>
            </a:r>
            <a:endParaRPr lang="en-US" sz="1600" dirty="0">
              <a:solidFill>
                <a:srgbClr val="A50021"/>
              </a:solidFill>
              <a:latin typeface="Lucida Calligraphy" panose="03010101010101010101" pitchFamily="66" charset="0"/>
            </a:endParaRP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sp>
        <p:nvSpPr>
          <p:cNvPr id="4" name="Title 3">
            <a:extLst>
              <a:ext uri="{FF2B5EF4-FFF2-40B4-BE49-F238E27FC236}">
                <a16:creationId xmlns:a16="http://schemas.microsoft.com/office/drawing/2014/main" id="{17F4B934-01CE-4E34-B4C1-7D37F937F9F3}"/>
              </a:ext>
            </a:extLst>
          </p:cNvPr>
          <p:cNvSpPr>
            <a:spLocks noGrp="1"/>
          </p:cNvSpPr>
          <p:nvPr>
            <p:ph type="title"/>
          </p:nvPr>
        </p:nvSpPr>
        <p:spPr>
          <a:xfrm>
            <a:off x="993422" y="1449265"/>
            <a:ext cx="10360378" cy="751111"/>
          </a:xfrm>
        </p:spPr>
        <p:txBody>
          <a:bodyPr>
            <a:normAutofit/>
          </a:bodyPr>
          <a:lstStyle/>
          <a:p>
            <a:pPr algn="ctr"/>
            <a:r>
              <a:rPr lang="en-US" sz="3200" b="1" dirty="0"/>
              <a:t>Local Reporting – Detail Report Search</a:t>
            </a:r>
          </a:p>
        </p:txBody>
      </p:sp>
      <p:pic>
        <p:nvPicPr>
          <p:cNvPr id="3" name="Picture 2">
            <a:extLst>
              <a:ext uri="{FF2B5EF4-FFF2-40B4-BE49-F238E27FC236}">
                <a16:creationId xmlns:a16="http://schemas.microsoft.com/office/drawing/2014/main" id="{A34B02D6-2162-49AE-A44C-059307938E10}"/>
              </a:ext>
            </a:extLst>
          </p:cNvPr>
          <p:cNvPicPr>
            <a:picLocks noChangeAspect="1"/>
          </p:cNvPicPr>
          <p:nvPr/>
        </p:nvPicPr>
        <p:blipFill>
          <a:blip r:embed="rId5"/>
          <a:stretch>
            <a:fillRect/>
          </a:stretch>
        </p:blipFill>
        <p:spPr>
          <a:xfrm>
            <a:off x="2648994" y="2023717"/>
            <a:ext cx="7049233" cy="4661153"/>
          </a:xfrm>
          <a:prstGeom prst="rect">
            <a:avLst/>
          </a:prstGeom>
        </p:spPr>
      </p:pic>
    </p:spTree>
    <p:extLst>
      <p:ext uri="{BB962C8B-B14F-4D97-AF65-F5344CB8AC3E}">
        <p14:creationId xmlns:p14="http://schemas.microsoft.com/office/powerpoint/2010/main" val="1044593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1819" y="-26770"/>
            <a:ext cx="1859045" cy="1239365"/>
          </a:xfrm>
          <a:prstGeom prst="rect">
            <a:avLst/>
          </a:prstGeom>
          <a:effectLst>
            <a:softEdge rad="279400"/>
          </a:effectLst>
        </p:spPr>
      </p:pic>
      <p:sp>
        <p:nvSpPr>
          <p:cNvPr id="12" name="TextBox 11"/>
          <p:cNvSpPr txBox="1"/>
          <p:nvPr/>
        </p:nvSpPr>
        <p:spPr>
          <a:xfrm>
            <a:off x="1725155" y="135377"/>
            <a:ext cx="8642349" cy="1015663"/>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6878" y="155831"/>
            <a:ext cx="1083961" cy="1152486"/>
          </a:xfrm>
          <a:prstGeom prst="rect">
            <a:avLst/>
          </a:prstGeom>
        </p:spPr>
      </p:pic>
      <p:cxnSp>
        <p:nvCxnSpPr>
          <p:cNvPr id="14" name="Straight Connector 13"/>
          <p:cNvCxnSpPr/>
          <p:nvPr/>
        </p:nvCxnSpPr>
        <p:spPr>
          <a:xfrm>
            <a:off x="1579469" y="1174390"/>
            <a:ext cx="8642350" cy="7427"/>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0474AA9-EE39-4FEA-8F34-5B05D394983D}"/>
              </a:ext>
            </a:extLst>
          </p:cNvPr>
          <p:cNvSpPr txBox="1"/>
          <p:nvPr/>
        </p:nvSpPr>
        <p:spPr>
          <a:xfrm>
            <a:off x="1725155" y="155831"/>
            <a:ext cx="8642349" cy="1600438"/>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000" b="1" dirty="0">
              <a:solidFill>
                <a:srgbClr val="A50021"/>
              </a:solidFill>
              <a:latin typeface="Lucida Calligraphy" panose="03010101010101010101" pitchFamily="66" charset="0"/>
            </a:endParaRPr>
          </a:p>
          <a:p>
            <a:pPr algn="ctr"/>
            <a:r>
              <a:rPr lang="en-US" b="1" dirty="0">
                <a:solidFill>
                  <a:srgbClr val="A50021"/>
                </a:solidFill>
                <a:latin typeface="Lucida Calligraphy" panose="03010101010101010101" pitchFamily="66" charset="0"/>
              </a:rPr>
              <a:t>MOTOR FUEL SINGLE POINT FILING AND PAYMENT SYSTEM</a:t>
            </a:r>
            <a:endParaRPr lang="en-US" sz="1600" dirty="0">
              <a:solidFill>
                <a:srgbClr val="A50021"/>
              </a:solidFill>
              <a:latin typeface="Lucida Calligraphy" panose="03010101010101010101" pitchFamily="66" charset="0"/>
            </a:endParaRP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sp>
        <p:nvSpPr>
          <p:cNvPr id="4" name="Title 3">
            <a:extLst>
              <a:ext uri="{FF2B5EF4-FFF2-40B4-BE49-F238E27FC236}">
                <a16:creationId xmlns:a16="http://schemas.microsoft.com/office/drawing/2014/main" id="{17F4B934-01CE-4E34-B4C1-7D37F937F9F3}"/>
              </a:ext>
            </a:extLst>
          </p:cNvPr>
          <p:cNvSpPr>
            <a:spLocks noGrp="1"/>
          </p:cNvSpPr>
          <p:nvPr>
            <p:ph type="title"/>
          </p:nvPr>
        </p:nvSpPr>
        <p:spPr>
          <a:xfrm>
            <a:off x="993422" y="1449265"/>
            <a:ext cx="10360378" cy="751111"/>
          </a:xfrm>
        </p:spPr>
        <p:txBody>
          <a:bodyPr>
            <a:normAutofit/>
          </a:bodyPr>
          <a:lstStyle/>
          <a:p>
            <a:pPr algn="ctr"/>
            <a:r>
              <a:rPr lang="en-US" sz="3200" b="1" dirty="0"/>
              <a:t>Local Reporting – Detail Report Data</a:t>
            </a:r>
          </a:p>
        </p:txBody>
      </p:sp>
      <p:pic>
        <p:nvPicPr>
          <p:cNvPr id="2" name="Picture 1">
            <a:extLst>
              <a:ext uri="{FF2B5EF4-FFF2-40B4-BE49-F238E27FC236}">
                <a16:creationId xmlns:a16="http://schemas.microsoft.com/office/drawing/2014/main" id="{C7BC629B-16B9-4B1B-8998-3337F39A4C58}"/>
              </a:ext>
            </a:extLst>
          </p:cNvPr>
          <p:cNvPicPr>
            <a:picLocks noChangeAspect="1"/>
          </p:cNvPicPr>
          <p:nvPr/>
        </p:nvPicPr>
        <p:blipFill>
          <a:blip r:embed="rId5"/>
          <a:stretch>
            <a:fillRect/>
          </a:stretch>
        </p:blipFill>
        <p:spPr>
          <a:xfrm>
            <a:off x="0" y="2953072"/>
            <a:ext cx="12192000" cy="3409105"/>
          </a:xfrm>
          <a:prstGeom prst="rect">
            <a:avLst/>
          </a:prstGeom>
        </p:spPr>
      </p:pic>
      <p:sp>
        <p:nvSpPr>
          <p:cNvPr id="16" name="TextBox 15">
            <a:extLst>
              <a:ext uri="{FF2B5EF4-FFF2-40B4-BE49-F238E27FC236}">
                <a16:creationId xmlns:a16="http://schemas.microsoft.com/office/drawing/2014/main" id="{C06F3C75-43E0-4B9D-9986-8F4A5D72BD6D}"/>
              </a:ext>
            </a:extLst>
          </p:cNvPr>
          <p:cNvSpPr txBox="1"/>
          <p:nvPr/>
        </p:nvSpPr>
        <p:spPr>
          <a:xfrm>
            <a:off x="993422" y="2231154"/>
            <a:ext cx="9996156" cy="506292"/>
          </a:xfrm>
          <a:prstGeom prst="rect">
            <a:avLst/>
          </a:prstGeom>
          <a:noFill/>
        </p:spPr>
        <p:txBody>
          <a:bodyPr wrap="square" rtlCol="0">
            <a:spAutoFit/>
          </a:bodyPr>
          <a:lstStyle/>
          <a:p>
            <a:pPr marL="285750" lvl="0" indent="-285750">
              <a:lnSpc>
                <a:spcPct val="150000"/>
              </a:lnSpc>
              <a:buFont typeface="Arial" panose="020B0604020202020204" pitchFamily="34" charset="0"/>
              <a:buChar char="•"/>
            </a:pPr>
            <a:r>
              <a:rPr lang="en-US" sz="2000" dirty="0"/>
              <a:t>Selecting the web request key will display return information</a:t>
            </a:r>
          </a:p>
        </p:txBody>
      </p:sp>
    </p:spTree>
    <p:extLst>
      <p:ext uri="{BB962C8B-B14F-4D97-AF65-F5344CB8AC3E}">
        <p14:creationId xmlns:p14="http://schemas.microsoft.com/office/powerpoint/2010/main" val="2167704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1819" y="-26770"/>
            <a:ext cx="1859045" cy="1239365"/>
          </a:xfrm>
          <a:prstGeom prst="rect">
            <a:avLst/>
          </a:prstGeom>
          <a:effectLst>
            <a:softEdge rad="279400"/>
          </a:effectLst>
        </p:spPr>
      </p:pic>
      <p:sp>
        <p:nvSpPr>
          <p:cNvPr id="12" name="TextBox 11"/>
          <p:cNvSpPr txBox="1"/>
          <p:nvPr/>
        </p:nvSpPr>
        <p:spPr>
          <a:xfrm>
            <a:off x="1725155" y="135377"/>
            <a:ext cx="8642349" cy="1015663"/>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6878" y="155831"/>
            <a:ext cx="1083961" cy="1152486"/>
          </a:xfrm>
          <a:prstGeom prst="rect">
            <a:avLst/>
          </a:prstGeom>
        </p:spPr>
      </p:pic>
      <p:cxnSp>
        <p:nvCxnSpPr>
          <p:cNvPr id="14" name="Straight Connector 13"/>
          <p:cNvCxnSpPr/>
          <p:nvPr/>
        </p:nvCxnSpPr>
        <p:spPr>
          <a:xfrm>
            <a:off x="1579469" y="1174390"/>
            <a:ext cx="8642350" cy="7427"/>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0474AA9-EE39-4FEA-8F34-5B05D394983D}"/>
              </a:ext>
            </a:extLst>
          </p:cNvPr>
          <p:cNvSpPr txBox="1"/>
          <p:nvPr/>
        </p:nvSpPr>
        <p:spPr>
          <a:xfrm>
            <a:off x="1725155" y="155831"/>
            <a:ext cx="8642349" cy="1600438"/>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000" b="1" dirty="0">
              <a:solidFill>
                <a:srgbClr val="A50021"/>
              </a:solidFill>
              <a:latin typeface="Lucida Calligraphy" panose="03010101010101010101" pitchFamily="66" charset="0"/>
            </a:endParaRPr>
          </a:p>
          <a:p>
            <a:pPr algn="ctr"/>
            <a:r>
              <a:rPr lang="en-US" b="1" dirty="0">
                <a:solidFill>
                  <a:srgbClr val="A50021"/>
                </a:solidFill>
                <a:latin typeface="Lucida Calligraphy" panose="03010101010101010101" pitchFamily="66" charset="0"/>
              </a:rPr>
              <a:t>MOTOR FUEL SINGLE POINT FILING AND PAYMENT SYSTEM</a:t>
            </a:r>
            <a:endParaRPr lang="en-US" sz="1600" dirty="0">
              <a:solidFill>
                <a:srgbClr val="A50021"/>
              </a:solidFill>
              <a:latin typeface="Lucida Calligraphy" panose="03010101010101010101" pitchFamily="66" charset="0"/>
            </a:endParaRP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sp>
        <p:nvSpPr>
          <p:cNvPr id="4" name="Title 3">
            <a:extLst>
              <a:ext uri="{FF2B5EF4-FFF2-40B4-BE49-F238E27FC236}">
                <a16:creationId xmlns:a16="http://schemas.microsoft.com/office/drawing/2014/main" id="{17F4B934-01CE-4E34-B4C1-7D37F937F9F3}"/>
              </a:ext>
            </a:extLst>
          </p:cNvPr>
          <p:cNvSpPr>
            <a:spLocks noGrp="1"/>
          </p:cNvSpPr>
          <p:nvPr>
            <p:ph type="title"/>
          </p:nvPr>
        </p:nvSpPr>
        <p:spPr>
          <a:xfrm>
            <a:off x="993422" y="1449265"/>
            <a:ext cx="10360378" cy="751111"/>
          </a:xfrm>
        </p:spPr>
        <p:txBody>
          <a:bodyPr>
            <a:normAutofit/>
          </a:bodyPr>
          <a:lstStyle/>
          <a:p>
            <a:pPr algn="ctr"/>
            <a:r>
              <a:rPr lang="en-US" sz="3200" b="1" dirty="0"/>
              <a:t>ADOR Requirements</a:t>
            </a:r>
          </a:p>
        </p:txBody>
      </p:sp>
      <p:sp>
        <p:nvSpPr>
          <p:cNvPr id="5" name="TextBox 4">
            <a:extLst>
              <a:ext uri="{FF2B5EF4-FFF2-40B4-BE49-F238E27FC236}">
                <a16:creationId xmlns:a16="http://schemas.microsoft.com/office/drawing/2014/main" id="{60F5D79B-1A46-4012-8534-7834029D61DD}"/>
              </a:ext>
            </a:extLst>
          </p:cNvPr>
          <p:cNvSpPr txBox="1"/>
          <p:nvPr/>
        </p:nvSpPr>
        <p:spPr>
          <a:xfrm>
            <a:off x="993423" y="2231155"/>
            <a:ext cx="10532533" cy="4939814"/>
          </a:xfrm>
          <a:prstGeom prst="rect">
            <a:avLst/>
          </a:prstGeom>
          <a:noFill/>
        </p:spPr>
        <p:txBody>
          <a:bodyPr wrap="square" rtlCol="0">
            <a:spAutoFit/>
          </a:bodyPr>
          <a:lstStyle/>
          <a:p>
            <a:pPr marL="285750" lvl="0" indent="-285750">
              <a:lnSpc>
                <a:spcPct val="150000"/>
              </a:lnSpc>
              <a:buFont typeface="Arial" panose="020B0604020202020204" pitchFamily="34" charset="0"/>
              <a:buChar char="•"/>
            </a:pPr>
            <a:r>
              <a:rPr lang="en-US" dirty="0"/>
              <a:t>Develop the Motor Fuel Single Point System</a:t>
            </a:r>
          </a:p>
          <a:p>
            <a:pPr marL="285750" lvl="0" indent="-285750">
              <a:lnSpc>
                <a:spcPct val="150000"/>
              </a:lnSpc>
              <a:buFont typeface="Arial" panose="020B0604020202020204" pitchFamily="34" charset="0"/>
              <a:buChar char="•"/>
            </a:pPr>
            <a:r>
              <a:rPr lang="en-US" dirty="0"/>
              <a:t>Act as a conduit only for payments</a:t>
            </a:r>
          </a:p>
          <a:p>
            <a:pPr marL="742950" lvl="1" indent="-285750">
              <a:lnSpc>
                <a:spcPct val="150000"/>
              </a:lnSpc>
              <a:buFont typeface="Arial" panose="020B0604020202020204" pitchFamily="34" charset="0"/>
              <a:buChar char="•"/>
            </a:pPr>
            <a:r>
              <a:rPr lang="en-US" dirty="0"/>
              <a:t>As ADOR is a conduit only, we have provided the taxpayers with a contact number for the localities as provided to the Motor Fuels Section via the template in case of questions relating to tax administration</a:t>
            </a:r>
          </a:p>
          <a:p>
            <a:pPr marL="285750" lvl="0" indent="-285750">
              <a:lnSpc>
                <a:spcPct val="150000"/>
              </a:lnSpc>
              <a:buFont typeface="Arial" panose="020B0604020202020204" pitchFamily="34" charset="0"/>
              <a:buChar char="•"/>
            </a:pPr>
            <a:r>
              <a:rPr lang="en-US" dirty="0"/>
              <a:t>Make return information electronically available to locals without delay</a:t>
            </a:r>
          </a:p>
          <a:p>
            <a:pPr marL="285750" lvl="0" indent="-285750">
              <a:lnSpc>
                <a:spcPct val="150000"/>
              </a:lnSpc>
              <a:buFont typeface="Arial" panose="020B0604020202020204" pitchFamily="34" charset="0"/>
              <a:buChar char="•"/>
            </a:pPr>
            <a:r>
              <a:rPr lang="en-US" dirty="0"/>
              <a:t>Provide a monthly report:</a:t>
            </a:r>
          </a:p>
          <a:p>
            <a:pPr marL="742950" lvl="1" indent="-285750">
              <a:lnSpc>
                <a:spcPct val="150000"/>
              </a:lnSpc>
              <a:buFont typeface="Arial" panose="020B0604020202020204" pitchFamily="34" charset="0"/>
              <a:buChar char="•"/>
            </a:pPr>
            <a:r>
              <a:rPr lang="en-US" dirty="0"/>
              <a:t>Name/address of taxpayer</a:t>
            </a:r>
          </a:p>
          <a:p>
            <a:pPr marL="742950" lvl="1" indent="-285750">
              <a:lnSpc>
                <a:spcPct val="150000"/>
              </a:lnSpc>
              <a:buFont typeface="Arial" panose="020B0604020202020204" pitchFamily="34" charset="0"/>
              <a:buChar char="•"/>
            </a:pPr>
            <a:r>
              <a:rPr lang="en-US" dirty="0"/>
              <a:t>Number of gallons sold</a:t>
            </a:r>
          </a:p>
          <a:p>
            <a:pPr marL="742950" lvl="1" indent="-285750">
              <a:lnSpc>
                <a:spcPct val="150000"/>
              </a:lnSpc>
              <a:buFont typeface="Arial" panose="020B0604020202020204" pitchFamily="34" charset="0"/>
              <a:buChar char="•"/>
            </a:pPr>
            <a:r>
              <a:rPr lang="en-US" dirty="0"/>
              <a:t>Amount of tax remitted</a:t>
            </a:r>
          </a:p>
          <a:p>
            <a:pPr marL="285750" indent="-285750">
              <a:lnSpc>
                <a:spcPct val="150000"/>
              </a:lnSpc>
              <a:buFont typeface="Arial" panose="020B0604020202020204" pitchFamily="34" charset="0"/>
              <a:buChar char="•"/>
            </a:pPr>
            <a:r>
              <a:rPr lang="en-US" dirty="0"/>
              <a:t>At this time, the localities should have received communication from Tanner Epperson with Alabama Interactive regarding test files </a:t>
            </a:r>
          </a:p>
          <a:p>
            <a:endParaRPr lang="en-US" dirty="0"/>
          </a:p>
        </p:txBody>
      </p:sp>
    </p:spTree>
    <p:extLst>
      <p:ext uri="{BB962C8B-B14F-4D97-AF65-F5344CB8AC3E}">
        <p14:creationId xmlns:p14="http://schemas.microsoft.com/office/powerpoint/2010/main" val="14224906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1819" y="-26770"/>
            <a:ext cx="1859045" cy="1239365"/>
          </a:xfrm>
          <a:prstGeom prst="rect">
            <a:avLst/>
          </a:prstGeom>
          <a:effectLst>
            <a:softEdge rad="279400"/>
          </a:effectLst>
        </p:spPr>
      </p:pic>
      <p:sp>
        <p:nvSpPr>
          <p:cNvPr id="12" name="TextBox 11"/>
          <p:cNvSpPr txBox="1"/>
          <p:nvPr/>
        </p:nvSpPr>
        <p:spPr>
          <a:xfrm>
            <a:off x="1725155" y="135377"/>
            <a:ext cx="8642349" cy="1015663"/>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6878" y="155831"/>
            <a:ext cx="1083961" cy="1152486"/>
          </a:xfrm>
          <a:prstGeom prst="rect">
            <a:avLst/>
          </a:prstGeom>
        </p:spPr>
      </p:pic>
      <p:cxnSp>
        <p:nvCxnSpPr>
          <p:cNvPr id="14" name="Straight Connector 13"/>
          <p:cNvCxnSpPr/>
          <p:nvPr/>
        </p:nvCxnSpPr>
        <p:spPr>
          <a:xfrm>
            <a:off x="1579469" y="1174390"/>
            <a:ext cx="8642350" cy="7427"/>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0474AA9-EE39-4FEA-8F34-5B05D394983D}"/>
              </a:ext>
            </a:extLst>
          </p:cNvPr>
          <p:cNvSpPr txBox="1"/>
          <p:nvPr/>
        </p:nvSpPr>
        <p:spPr>
          <a:xfrm>
            <a:off x="1725155" y="155831"/>
            <a:ext cx="8642349" cy="1231106"/>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000" b="1" dirty="0">
              <a:solidFill>
                <a:srgbClr val="A50021"/>
              </a:solidFill>
              <a:latin typeface="Lucida Calligraphy" panose="03010101010101010101" pitchFamily="66" charset="0"/>
            </a:endParaRPr>
          </a:p>
          <a:p>
            <a:pPr algn="ctr"/>
            <a:r>
              <a:rPr lang="en-US" b="1" dirty="0">
                <a:solidFill>
                  <a:srgbClr val="A50021"/>
                </a:solidFill>
                <a:latin typeface="Lucida Calligraphy" panose="03010101010101010101" pitchFamily="66" charset="0"/>
              </a:rPr>
              <a:t>MOTOR FUEL SINGLE POINT FILING AND PAYMENT SYSTEM</a:t>
            </a:r>
            <a:endParaRPr lang="en-US" sz="1600"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sp>
        <p:nvSpPr>
          <p:cNvPr id="4" name="Title 3">
            <a:extLst>
              <a:ext uri="{FF2B5EF4-FFF2-40B4-BE49-F238E27FC236}">
                <a16:creationId xmlns:a16="http://schemas.microsoft.com/office/drawing/2014/main" id="{17F4B934-01CE-4E34-B4C1-7D37F937F9F3}"/>
              </a:ext>
            </a:extLst>
          </p:cNvPr>
          <p:cNvSpPr>
            <a:spLocks noGrp="1"/>
          </p:cNvSpPr>
          <p:nvPr>
            <p:ph type="title"/>
          </p:nvPr>
        </p:nvSpPr>
        <p:spPr>
          <a:xfrm>
            <a:off x="993422" y="1322766"/>
            <a:ext cx="10360378" cy="751111"/>
          </a:xfrm>
        </p:spPr>
        <p:txBody>
          <a:bodyPr>
            <a:normAutofit/>
          </a:bodyPr>
          <a:lstStyle/>
          <a:p>
            <a:pPr algn="ctr"/>
            <a:r>
              <a:rPr lang="en-US" sz="3200" b="1" dirty="0"/>
              <a:t>Taxpayer Requirements</a:t>
            </a:r>
          </a:p>
        </p:txBody>
      </p:sp>
      <p:sp>
        <p:nvSpPr>
          <p:cNvPr id="5" name="TextBox 4">
            <a:extLst>
              <a:ext uri="{FF2B5EF4-FFF2-40B4-BE49-F238E27FC236}">
                <a16:creationId xmlns:a16="http://schemas.microsoft.com/office/drawing/2014/main" id="{60F5D79B-1A46-4012-8534-7834029D61DD}"/>
              </a:ext>
            </a:extLst>
          </p:cNvPr>
          <p:cNvSpPr txBox="1"/>
          <p:nvPr/>
        </p:nvSpPr>
        <p:spPr>
          <a:xfrm>
            <a:off x="657026" y="1788651"/>
            <a:ext cx="10541552" cy="5584606"/>
          </a:xfrm>
          <a:prstGeom prst="rect">
            <a:avLst/>
          </a:prstGeom>
          <a:noFill/>
        </p:spPr>
        <p:txBody>
          <a:bodyPr wrap="square" rtlCol="0">
            <a:spAutoFit/>
          </a:bodyPr>
          <a:lstStyle/>
          <a:p>
            <a:pPr marL="285750" lvl="0" indent="-285750">
              <a:lnSpc>
                <a:spcPct val="150000"/>
              </a:lnSpc>
              <a:buFont typeface="Arial" panose="020B0604020202020204" pitchFamily="34" charset="0"/>
              <a:buChar char="•"/>
            </a:pPr>
            <a:r>
              <a:rPr lang="en-US" sz="2000" dirty="0"/>
              <a:t>Taxpayers must submit both the return and payment at the same time</a:t>
            </a:r>
          </a:p>
          <a:p>
            <a:pPr marL="285750" lvl="0" indent="-285750">
              <a:lnSpc>
                <a:spcPct val="150000"/>
              </a:lnSpc>
              <a:buFont typeface="Arial" panose="020B0604020202020204" pitchFamily="34" charset="0"/>
              <a:buChar char="•"/>
            </a:pPr>
            <a:r>
              <a:rPr lang="en-US" sz="2000" dirty="0"/>
              <a:t>Must submit return by the 20</a:t>
            </a:r>
            <a:r>
              <a:rPr lang="en-US" sz="2000" baseline="30000" dirty="0"/>
              <a:t>th</a:t>
            </a:r>
            <a:r>
              <a:rPr lang="en-US" sz="2000" dirty="0"/>
              <a:t> of the month succeeding the month of activity</a:t>
            </a:r>
          </a:p>
          <a:p>
            <a:pPr marL="285750" lvl="0" indent="-285750">
              <a:lnSpc>
                <a:spcPct val="150000"/>
              </a:lnSpc>
              <a:buFont typeface="Arial" panose="020B0604020202020204" pitchFamily="34" charset="0"/>
              <a:buChar char="•"/>
            </a:pPr>
            <a:r>
              <a:rPr lang="en-US" sz="2000" dirty="0"/>
              <a:t>No late returns or amended returns will be accepted via the system</a:t>
            </a:r>
          </a:p>
          <a:p>
            <a:pPr marL="742950" lvl="1" indent="-285750">
              <a:lnSpc>
                <a:spcPct val="150000"/>
              </a:lnSpc>
              <a:buFont typeface="Arial" panose="020B0604020202020204" pitchFamily="34" charset="0"/>
              <a:buChar char="•"/>
            </a:pPr>
            <a:r>
              <a:rPr lang="en-US" sz="2000" dirty="0"/>
              <a:t>Late returns and payments must be made directly to the local taxing jurisdiction or designated agency</a:t>
            </a:r>
          </a:p>
          <a:p>
            <a:pPr marL="285750" lvl="0" indent="-285750">
              <a:lnSpc>
                <a:spcPct val="150000"/>
              </a:lnSpc>
              <a:buFont typeface="Arial" panose="020B0604020202020204" pitchFamily="34" charset="0"/>
              <a:buChar char="•"/>
            </a:pPr>
            <a:r>
              <a:rPr lang="en-US" sz="2000" dirty="0"/>
              <a:t>No refunds may be processed via the system</a:t>
            </a:r>
          </a:p>
          <a:p>
            <a:pPr marL="285750" lvl="0" indent="-285750">
              <a:lnSpc>
                <a:spcPct val="150000"/>
              </a:lnSpc>
              <a:buFont typeface="Arial" panose="020B0604020202020204" pitchFamily="34" charset="0"/>
              <a:buChar char="•"/>
            </a:pPr>
            <a:r>
              <a:rPr lang="en-US" sz="2000" dirty="0"/>
              <a:t>Return must include:</a:t>
            </a:r>
          </a:p>
          <a:p>
            <a:pPr marL="742950" lvl="1" indent="-285750">
              <a:buFont typeface="Arial" panose="020B0604020202020204" pitchFamily="34" charset="0"/>
              <a:buChar char="•"/>
            </a:pPr>
            <a:r>
              <a:rPr lang="en-US" sz="2000" dirty="0"/>
              <a:t>Name of store</a:t>
            </a:r>
          </a:p>
          <a:p>
            <a:pPr marL="742950" lvl="1" indent="-285750">
              <a:buFont typeface="Arial" panose="020B0604020202020204" pitchFamily="34" charset="0"/>
              <a:buChar char="•"/>
            </a:pPr>
            <a:r>
              <a:rPr lang="en-US" sz="2000" dirty="0"/>
              <a:t>Physical address of store</a:t>
            </a:r>
          </a:p>
          <a:p>
            <a:pPr marL="742950" lvl="1" indent="-285750">
              <a:buFont typeface="Arial" panose="020B0604020202020204" pitchFamily="34" charset="0"/>
              <a:buChar char="•"/>
            </a:pPr>
            <a:r>
              <a:rPr lang="en-US" sz="2000" dirty="0"/>
              <a:t>Sales tax number of store</a:t>
            </a:r>
          </a:p>
          <a:p>
            <a:pPr marL="742950" lvl="1" indent="-285750">
              <a:buFont typeface="Arial" panose="020B0604020202020204" pitchFamily="34" charset="0"/>
              <a:buChar char="•"/>
            </a:pPr>
            <a:r>
              <a:rPr lang="en-US" sz="2000" dirty="0"/>
              <a:t>Number of taxable gallons received</a:t>
            </a:r>
          </a:p>
          <a:p>
            <a:pPr marL="742950" lvl="1" indent="-285750">
              <a:buFont typeface="Arial" panose="020B0604020202020204" pitchFamily="34" charset="0"/>
              <a:buChar char="•"/>
            </a:pPr>
            <a:r>
              <a:rPr lang="en-US" sz="2000" dirty="0"/>
              <a:t>Local excise tax paid</a:t>
            </a:r>
          </a:p>
          <a:p>
            <a:pPr marL="742950" lvl="1" indent="-285750">
              <a:buFont typeface="Arial" panose="020B0604020202020204" pitchFamily="34" charset="0"/>
              <a:buChar char="•"/>
            </a:pPr>
            <a:r>
              <a:rPr lang="en-US" sz="2000" dirty="0"/>
              <a:t>Other information as required</a:t>
            </a:r>
          </a:p>
          <a:p>
            <a:pPr lvl="0">
              <a:lnSpc>
                <a:spcPct val="150000"/>
              </a:lnSpc>
            </a:pPr>
            <a:endParaRPr lang="en-US" sz="2000" dirty="0"/>
          </a:p>
        </p:txBody>
      </p:sp>
    </p:spTree>
    <p:extLst>
      <p:ext uri="{BB962C8B-B14F-4D97-AF65-F5344CB8AC3E}">
        <p14:creationId xmlns:p14="http://schemas.microsoft.com/office/powerpoint/2010/main" val="2080961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1819" y="-26770"/>
            <a:ext cx="1859045" cy="1239365"/>
          </a:xfrm>
          <a:prstGeom prst="rect">
            <a:avLst/>
          </a:prstGeom>
          <a:effectLst>
            <a:softEdge rad="279400"/>
          </a:effectLst>
        </p:spPr>
      </p:pic>
      <p:sp>
        <p:nvSpPr>
          <p:cNvPr id="12" name="TextBox 11"/>
          <p:cNvSpPr txBox="1"/>
          <p:nvPr/>
        </p:nvSpPr>
        <p:spPr>
          <a:xfrm>
            <a:off x="1725155" y="135377"/>
            <a:ext cx="8642349" cy="1015663"/>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6878" y="155831"/>
            <a:ext cx="1083961" cy="1152486"/>
          </a:xfrm>
          <a:prstGeom prst="rect">
            <a:avLst/>
          </a:prstGeom>
        </p:spPr>
      </p:pic>
      <p:cxnSp>
        <p:nvCxnSpPr>
          <p:cNvPr id="14" name="Straight Connector 13"/>
          <p:cNvCxnSpPr/>
          <p:nvPr/>
        </p:nvCxnSpPr>
        <p:spPr>
          <a:xfrm>
            <a:off x="1579469" y="1174390"/>
            <a:ext cx="8642350" cy="7427"/>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0474AA9-EE39-4FEA-8F34-5B05D394983D}"/>
              </a:ext>
            </a:extLst>
          </p:cNvPr>
          <p:cNvSpPr txBox="1"/>
          <p:nvPr/>
        </p:nvSpPr>
        <p:spPr>
          <a:xfrm>
            <a:off x="1725155" y="155831"/>
            <a:ext cx="8642349" cy="1231106"/>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000" b="1" dirty="0">
              <a:solidFill>
                <a:srgbClr val="A50021"/>
              </a:solidFill>
              <a:latin typeface="Lucida Calligraphy" panose="03010101010101010101" pitchFamily="66" charset="0"/>
            </a:endParaRPr>
          </a:p>
          <a:p>
            <a:pPr algn="ctr"/>
            <a:r>
              <a:rPr lang="en-US" b="1" dirty="0">
                <a:solidFill>
                  <a:srgbClr val="A50021"/>
                </a:solidFill>
                <a:latin typeface="Lucida Calligraphy" panose="03010101010101010101" pitchFamily="66" charset="0"/>
              </a:rPr>
              <a:t>MOTOR FUEL SINGLE POINT FILING AND PAYMENT SYSTEM</a:t>
            </a:r>
            <a:endParaRPr lang="en-US" sz="1600"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sp>
        <p:nvSpPr>
          <p:cNvPr id="4" name="Title 3">
            <a:extLst>
              <a:ext uri="{FF2B5EF4-FFF2-40B4-BE49-F238E27FC236}">
                <a16:creationId xmlns:a16="http://schemas.microsoft.com/office/drawing/2014/main" id="{17F4B934-01CE-4E34-B4C1-7D37F937F9F3}"/>
              </a:ext>
            </a:extLst>
          </p:cNvPr>
          <p:cNvSpPr>
            <a:spLocks noGrp="1"/>
          </p:cNvSpPr>
          <p:nvPr>
            <p:ph type="title"/>
          </p:nvPr>
        </p:nvSpPr>
        <p:spPr>
          <a:xfrm>
            <a:off x="993422" y="1322766"/>
            <a:ext cx="10360378" cy="751111"/>
          </a:xfrm>
        </p:spPr>
        <p:txBody>
          <a:bodyPr>
            <a:normAutofit/>
          </a:bodyPr>
          <a:lstStyle/>
          <a:p>
            <a:pPr algn="ctr"/>
            <a:r>
              <a:rPr lang="en-US" sz="3200" b="1" dirty="0"/>
              <a:t>Taxpayer Resources</a:t>
            </a:r>
          </a:p>
        </p:txBody>
      </p:sp>
      <p:sp>
        <p:nvSpPr>
          <p:cNvPr id="2" name="Rectangle 1">
            <a:extLst>
              <a:ext uri="{FF2B5EF4-FFF2-40B4-BE49-F238E27FC236}">
                <a16:creationId xmlns:a16="http://schemas.microsoft.com/office/drawing/2014/main" id="{3986E377-FC1B-44CB-83D2-CE675131A3BD}"/>
              </a:ext>
            </a:extLst>
          </p:cNvPr>
          <p:cNvSpPr/>
          <p:nvPr/>
        </p:nvSpPr>
        <p:spPr>
          <a:xfrm>
            <a:off x="668986" y="2413337"/>
            <a:ext cx="10278647" cy="2031325"/>
          </a:xfrm>
          <a:prstGeom prst="rect">
            <a:avLst/>
          </a:prstGeom>
        </p:spPr>
        <p:txBody>
          <a:bodyPr wrap="square">
            <a:spAutoFit/>
          </a:bodyPr>
          <a:lstStyle/>
          <a:p>
            <a:pPr lvl="1"/>
            <a:r>
              <a:rPr lang="en-US" dirty="0">
                <a:hlinkClick r:id="rId5"/>
              </a:rPr>
              <a:t>https://revenue.alabama.gov/business-license/motor-fuels/</a:t>
            </a:r>
            <a:endParaRPr lang="en-US" dirty="0"/>
          </a:p>
          <a:p>
            <a:pPr lvl="1"/>
            <a:endParaRPr lang="en-US" dirty="0"/>
          </a:p>
          <a:p>
            <a:pPr lvl="1"/>
            <a:r>
              <a:rPr lang="en-US" dirty="0"/>
              <a:t>By visiting the above website, taxpayers can find a report listing all current local motor fuel rates, historical data on local motor fuel rates, as well as information relating to Single Point and video tutorials on how to acquire an account and file a return.</a:t>
            </a:r>
          </a:p>
          <a:p>
            <a:pPr lvl="1"/>
            <a:endParaRPr lang="en-US" dirty="0"/>
          </a:p>
          <a:p>
            <a:pPr lvl="1"/>
            <a:endParaRPr lang="en-US" dirty="0"/>
          </a:p>
        </p:txBody>
      </p:sp>
    </p:spTree>
    <p:extLst>
      <p:ext uri="{BB962C8B-B14F-4D97-AF65-F5344CB8AC3E}">
        <p14:creationId xmlns:p14="http://schemas.microsoft.com/office/powerpoint/2010/main" val="4168300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1819" y="-26770"/>
            <a:ext cx="1859045" cy="1239365"/>
          </a:xfrm>
          <a:prstGeom prst="rect">
            <a:avLst/>
          </a:prstGeom>
          <a:effectLst>
            <a:softEdge rad="279400"/>
          </a:effectLst>
        </p:spPr>
      </p:pic>
      <p:sp>
        <p:nvSpPr>
          <p:cNvPr id="12" name="TextBox 11"/>
          <p:cNvSpPr txBox="1"/>
          <p:nvPr/>
        </p:nvSpPr>
        <p:spPr>
          <a:xfrm>
            <a:off x="1725155" y="135377"/>
            <a:ext cx="8642349" cy="1015663"/>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6878" y="155831"/>
            <a:ext cx="1083961" cy="1152486"/>
          </a:xfrm>
          <a:prstGeom prst="rect">
            <a:avLst/>
          </a:prstGeom>
        </p:spPr>
      </p:pic>
      <p:cxnSp>
        <p:nvCxnSpPr>
          <p:cNvPr id="14" name="Straight Connector 13"/>
          <p:cNvCxnSpPr/>
          <p:nvPr/>
        </p:nvCxnSpPr>
        <p:spPr>
          <a:xfrm>
            <a:off x="1579469" y="1174390"/>
            <a:ext cx="8642350" cy="7427"/>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0474AA9-EE39-4FEA-8F34-5B05D394983D}"/>
              </a:ext>
            </a:extLst>
          </p:cNvPr>
          <p:cNvSpPr txBox="1"/>
          <p:nvPr/>
        </p:nvSpPr>
        <p:spPr>
          <a:xfrm>
            <a:off x="1725155" y="155831"/>
            <a:ext cx="8642349" cy="1231106"/>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000" b="1" dirty="0">
              <a:solidFill>
                <a:srgbClr val="A50021"/>
              </a:solidFill>
              <a:latin typeface="Lucida Calligraphy" panose="03010101010101010101" pitchFamily="66" charset="0"/>
            </a:endParaRPr>
          </a:p>
          <a:p>
            <a:pPr algn="ctr"/>
            <a:r>
              <a:rPr lang="en-US" b="1" dirty="0">
                <a:solidFill>
                  <a:srgbClr val="A50021"/>
                </a:solidFill>
                <a:latin typeface="Lucida Calligraphy" panose="03010101010101010101" pitchFamily="66" charset="0"/>
              </a:rPr>
              <a:t>MOTOR FUEL SINGLE POINT FILING AND PAYMENT SYSTEM</a:t>
            </a:r>
            <a:endParaRPr lang="en-US" sz="1600"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sp>
        <p:nvSpPr>
          <p:cNvPr id="4" name="Title 3">
            <a:extLst>
              <a:ext uri="{FF2B5EF4-FFF2-40B4-BE49-F238E27FC236}">
                <a16:creationId xmlns:a16="http://schemas.microsoft.com/office/drawing/2014/main" id="{17F4B934-01CE-4E34-B4C1-7D37F937F9F3}"/>
              </a:ext>
            </a:extLst>
          </p:cNvPr>
          <p:cNvSpPr>
            <a:spLocks noGrp="1"/>
          </p:cNvSpPr>
          <p:nvPr>
            <p:ph type="title"/>
          </p:nvPr>
        </p:nvSpPr>
        <p:spPr>
          <a:xfrm>
            <a:off x="993422" y="1322766"/>
            <a:ext cx="10360378" cy="751111"/>
          </a:xfrm>
        </p:spPr>
        <p:txBody>
          <a:bodyPr>
            <a:normAutofit/>
          </a:bodyPr>
          <a:lstStyle/>
          <a:p>
            <a:pPr algn="ctr"/>
            <a:r>
              <a:rPr lang="en-US" sz="3200" b="1" dirty="0"/>
              <a:t>Contact Information</a:t>
            </a:r>
          </a:p>
        </p:txBody>
      </p:sp>
      <p:sp>
        <p:nvSpPr>
          <p:cNvPr id="2" name="Rectangle 1">
            <a:extLst>
              <a:ext uri="{FF2B5EF4-FFF2-40B4-BE49-F238E27FC236}">
                <a16:creationId xmlns:a16="http://schemas.microsoft.com/office/drawing/2014/main" id="{3986E377-FC1B-44CB-83D2-CE675131A3BD}"/>
              </a:ext>
            </a:extLst>
          </p:cNvPr>
          <p:cNvSpPr/>
          <p:nvPr/>
        </p:nvSpPr>
        <p:spPr>
          <a:xfrm>
            <a:off x="4496499" y="2625754"/>
            <a:ext cx="6191076" cy="2031325"/>
          </a:xfrm>
          <a:prstGeom prst="rect">
            <a:avLst/>
          </a:prstGeom>
        </p:spPr>
        <p:txBody>
          <a:bodyPr wrap="square">
            <a:spAutoFit/>
          </a:bodyPr>
          <a:lstStyle/>
          <a:p>
            <a:r>
              <a:rPr lang="en-US" dirty="0"/>
              <a:t>Business &amp; License Tax Division</a:t>
            </a:r>
          </a:p>
          <a:p>
            <a:r>
              <a:rPr lang="en-US" dirty="0"/>
              <a:t>Motor Fuels Section</a:t>
            </a:r>
          </a:p>
          <a:p>
            <a:r>
              <a:rPr lang="en-US" dirty="0"/>
              <a:t>P O Box 327540</a:t>
            </a:r>
          </a:p>
          <a:p>
            <a:r>
              <a:rPr lang="en-US" dirty="0"/>
              <a:t>Montgomery, AL 36132-7540</a:t>
            </a:r>
          </a:p>
          <a:p>
            <a:r>
              <a:rPr lang="en-US" dirty="0"/>
              <a:t>Telephone:  (334) 242-9608, option 6, option 6</a:t>
            </a:r>
          </a:p>
          <a:p>
            <a:r>
              <a:rPr lang="en-US" dirty="0"/>
              <a:t>Fax:  (334) 242-1199</a:t>
            </a:r>
          </a:p>
          <a:p>
            <a:r>
              <a:rPr lang="en-US" dirty="0"/>
              <a:t>E-mail:  mft@revenue.alabama.gov</a:t>
            </a:r>
          </a:p>
        </p:txBody>
      </p:sp>
    </p:spTree>
    <p:extLst>
      <p:ext uri="{BB962C8B-B14F-4D97-AF65-F5344CB8AC3E}">
        <p14:creationId xmlns:p14="http://schemas.microsoft.com/office/powerpoint/2010/main" val="4278658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1819" y="-26770"/>
            <a:ext cx="1859045" cy="1239365"/>
          </a:xfrm>
          <a:prstGeom prst="rect">
            <a:avLst/>
          </a:prstGeom>
          <a:effectLst>
            <a:softEdge rad="279400"/>
          </a:effectLst>
        </p:spPr>
      </p:pic>
      <p:sp>
        <p:nvSpPr>
          <p:cNvPr id="12" name="TextBox 11"/>
          <p:cNvSpPr txBox="1"/>
          <p:nvPr/>
        </p:nvSpPr>
        <p:spPr>
          <a:xfrm>
            <a:off x="1725155" y="135377"/>
            <a:ext cx="8642349" cy="1015663"/>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6878" y="155831"/>
            <a:ext cx="1083961" cy="1152486"/>
          </a:xfrm>
          <a:prstGeom prst="rect">
            <a:avLst/>
          </a:prstGeom>
        </p:spPr>
      </p:pic>
      <p:cxnSp>
        <p:nvCxnSpPr>
          <p:cNvPr id="14" name="Straight Connector 13"/>
          <p:cNvCxnSpPr/>
          <p:nvPr/>
        </p:nvCxnSpPr>
        <p:spPr>
          <a:xfrm>
            <a:off x="1579469" y="1174390"/>
            <a:ext cx="8642350" cy="7427"/>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0474AA9-EE39-4FEA-8F34-5B05D394983D}"/>
              </a:ext>
            </a:extLst>
          </p:cNvPr>
          <p:cNvSpPr txBox="1"/>
          <p:nvPr/>
        </p:nvSpPr>
        <p:spPr>
          <a:xfrm>
            <a:off x="1725155" y="155831"/>
            <a:ext cx="8642349" cy="1600438"/>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000" b="1" dirty="0">
              <a:solidFill>
                <a:srgbClr val="A50021"/>
              </a:solidFill>
              <a:latin typeface="Lucida Calligraphy" panose="03010101010101010101" pitchFamily="66" charset="0"/>
            </a:endParaRPr>
          </a:p>
          <a:p>
            <a:pPr algn="ctr"/>
            <a:r>
              <a:rPr lang="en-US" b="1" dirty="0">
                <a:solidFill>
                  <a:srgbClr val="A50021"/>
                </a:solidFill>
                <a:latin typeface="Lucida Calligraphy" panose="03010101010101010101" pitchFamily="66" charset="0"/>
              </a:rPr>
              <a:t>MOTOR FUEL SINGLE POINT FILING AND PAYMENT SYSTEM</a:t>
            </a:r>
            <a:endParaRPr lang="en-US" sz="1600" dirty="0">
              <a:solidFill>
                <a:srgbClr val="A50021"/>
              </a:solidFill>
              <a:latin typeface="Lucida Calligraphy" panose="03010101010101010101" pitchFamily="66" charset="0"/>
            </a:endParaRP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sp>
        <p:nvSpPr>
          <p:cNvPr id="4" name="Title 3">
            <a:extLst>
              <a:ext uri="{FF2B5EF4-FFF2-40B4-BE49-F238E27FC236}">
                <a16:creationId xmlns:a16="http://schemas.microsoft.com/office/drawing/2014/main" id="{17F4B934-01CE-4E34-B4C1-7D37F937F9F3}"/>
              </a:ext>
            </a:extLst>
          </p:cNvPr>
          <p:cNvSpPr>
            <a:spLocks noGrp="1"/>
          </p:cNvSpPr>
          <p:nvPr>
            <p:ph type="title"/>
          </p:nvPr>
        </p:nvSpPr>
        <p:spPr>
          <a:xfrm>
            <a:off x="993422" y="1449265"/>
            <a:ext cx="10360378" cy="751111"/>
          </a:xfrm>
        </p:spPr>
        <p:txBody>
          <a:bodyPr>
            <a:normAutofit/>
          </a:bodyPr>
          <a:lstStyle/>
          <a:p>
            <a:pPr algn="ctr"/>
            <a:r>
              <a:rPr lang="en-US" sz="3200" b="1" dirty="0"/>
              <a:t>What is the Motor Fuel Single Point System?</a:t>
            </a:r>
          </a:p>
        </p:txBody>
      </p:sp>
      <p:sp>
        <p:nvSpPr>
          <p:cNvPr id="5" name="TextBox 4">
            <a:extLst>
              <a:ext uri="{FF2B5EF4-FFF2-40B4-BE49-F238E27FC236}">
                <a16:creationId xmlns:a16="http://schemas.microsoft.com/office/drawing/2014/main" id="{60F5D79B-1A46-4012-8534-7834029D61DD}"/>
              </a:ext>
            </a:extLst>
          </p:cNvPr>
          <p:cNvSpPr txBox="1"/>
          <p:nvPr/>
        </p:nvSpPr>
        <p:spPr>
          <a:xfrm>
            <a:off x="993422" y="2231154"/>
            <a:ext cx="9979378" cy="2814617"/>
          </a:xfrm>
          <a:prstGeom prst="rect">
            <a:avLst/>
          </a:prstGeom>
          <a:noFill/>
        </p:spPr>
        <p:txBody>
          <a:bodyPr wrap="square" rtlCol="0">
            <a:spAutoFit/>
          </a:bodyPr>
          <a:lstStyle/>
          <a:p>
            <a:pPr marL="285750" lvl="0" indent="-285750">
              <a:lnSpc>
                <a:spcPct val="150000"/>
              </a:lnSpc>
              <a:buFont typeface="Arial" panose="020B0604020202020204" pitchFamily="34" charset="0"/>
              <a:buChar char="•"/>
            </a:pPr>
            <a:r>
              <a:rPr lang="en-US" sz="2000" dirty="0"/>
              <a:t>Act 2018-469 – Effective 5/1/18</a:t>
            </a:r>
          </a:p>
          <a:p>
            <a:pPr marL="285750" lvl="0" indent="-285750">
              <a:lnSpc>
                <a:spcPct val="150000"/>
              </a:lnSpc>
              <a:buFont typeface="Arial" panose="020B0604020202020204" pitchFamily="34" charset="0"/>
              <a:buChar char="•"/>
            </a:pPr>
            <a:r>
              <a:rPr lang="en-US" sz="2000" dirty="0"/>
              <a:t>Requires the Revenue Department to develop a system where the taxpayers can timely file and pay county or municipal motor fuel excise taxes electronically through a single point at no charge to the taxpayer or local taxing jurisdiction</a:t>
            </a:r>
          </a:p>
          <a:p>
            <a:pPr marL="285750" lvl="0" indent="-285750">
              <a:lnSpc>
                <a:spcPct val="150000"/>
              </a:lnSpc>
              <a:buFont typeface="Arial" panose="020B0604020202020204" pitchFamily="34" charset="0"/>
              <a:buChar char="•"/>
            </a:pPr>
            <a:r>
              <a:rPr lang="en-US" sz="2000" dirty="0"/>
              <a:t>System is being designed by Fast Enterprises (RITS) and Alabama Interactive</a:t>
            </a:r>
          </a:p>
          <a:p>
            <a:pPr marL="285750" lvl="0" indent="-285750">
              <a:lnSpc>
                <a:spcPct val="150000"/>
              </a:lnSpc>
              <a:buFont typeface="Arial" panose="020B0604020202020204" pitchFamily="34" charset="0"/>
              <a:buChar char="•"/>
            </a:pPr>
            <a:r>
              <a:rPr lang="en-US" sz="2000" dirty="0"/>
              <a:t>Taxpayers are not required to use the Motor Fuel Single Point System</a:t>
            </a:r>
          </a:p>
        </p:txBody>
      </p:sp>
    </p:spTree>
    <p:extLst>
      <p:ext uri="{BB962C8B-B14F-4D97-AF65-F5344CB8AC3E}">
        <p14:creationId xmlns:p14="http://schemas.microsoft.com/office/powerpoint/2010/main" val="1505071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7838" y="1780448"/>
            <a:ext cx="11014745" cy="4916560"/>
          </a:xfrm>
        </p:spPr>
        <p:txBody>
          <a:bodyPr>
            <a:normAutofit fontScale="90000"/>
          </a:bodyPr>
          <a:lstStyle/>
          <a:p>
            <a:pPr>
              <a:lnSpc>
                <a:spcPct val="200000"/>
              </a:lnSpc>
              <a:spcBef>
                <a:spcPts val="600"/>
              </a:spcBef>
              <a:spcAft>
                <a:spcPts val="1200"/>
              </a:spcAft>
            </a:pPr>
            <a:r>
              <a:rPr lang="en-US" sz="2700" b="1" i="1" dirty="0">
                <a:latin typeface="Times New Roman" panose="02020603050405020304" pitchFamily="18" charset="0"/>
                <a:cs typeface="Times New Roman" panose="02020603050405020304" pitchFamily="18" charset="0"/>
              </a:rPr>
              <a:t>                                                                </a:t>
            </a:r>
            <a:r>
              <a:rPr lang="en-US" sz="3600" b="1" dirty="0">
                <a:cs typeface="Times New Roman" panose="02020603050405020304" pitchFamily="18" charset="0"/>
              </a:rPr>
              <a:t>Timeline</a:t>
            </a:r>
            <a:br>
              <a:rPr lang="en-US" sz="2200" i="1" dirty="0">
                <a:latin typeface="Times New Roman" panose="02020603050405020304" pitchFamily="18" charset="0"/>
                <a:cs typeface="Times New Roman" panose="02020603050405020304" pitchFamily="18" charset="0"/>
              </a:rPr>
            </a:br>
            <a:r>
              <a:rPr lang="en-US" sz="2000" dirty="0">
                <a:latin typeface="+mn-lt"/>
                <a:cs typeface="Times New Roman" panose="02020603050405020304" pitchFamily="18" charset="0"/>
              </a:rPr>
              <a:t>5/1/2019		Locals must submit a list of the Motor Fuel taxes levied by jurisdiction (per gallon basis only)</a:t>
            </a:r>
            <a:br>
              <a:rPr lang="en-US" sz="2000" dirty="0">
                <a:latin typeface="+mn-lt"/>
                <a:cs typeface="Times New Roman" panose="02020603050405020304" pitchFamily="18" charset="0"/>
              </a:rPr>
            </a:br>
            <a:r>
              <a:rPr lang="en-US" sz="2000" dirty="0">
                <a:latin typeface="+mn-lt"/>
                <a:cs typeface="Times New Roman" panose="02020603050405020304" pitchFamily="18" charset="0"/>
              </a:rPr>
              <a:t>6/30/2019	Locals must provide ADOR with bank information</a:t>
            </a:r>
            <a:br>
              <a:rPr lang="en-US" sz="2000" dirty="0">
                <a:latin typeface="+mn-lt"/>
                <a:cs typeface="Times New Roman" panose="02020603050405020304" pitchFamily="18" charset="0"/>
              </a:rPr>
            </a:br>
            <a:r>
              <a:rPr lang="en-US" sz="2000" dirty="0">
                <a:latin typeface="+mn-lt"/>
                <a:cs typeface="Times New Roman" panose="02020603050405020304" pitchFamily="18" charset="0"/>
              </a:rPr>
              <a:t>9/3/2019		Taxpayers can request SPF (Single Point Fuel) Account for filing purposes</a:t>
            </a:r>
            <a:br>
              <a:rPr lang="en-US" sz="2000" dirty="0">
                <a:latin typeface="+mn-lt"/>
                <a:cs typeface="Times New Roman" panose="02020603050405020304" pitchFamily="18" charset="0"/>
              </a:rPr>
            </a:br>
            <a:r>
              <a:rPr lang="en-US" sz="2000" dirty="0">
                <a:latin typeface="+mn-lt"/>
                <a:cs typeface="Times New Roman" panose="02020603050405020304" pitchFamily="18" charset="0"/>
              </a:rPr>
              <a:t>10/31/2019	Motor Fuel Single Point System will be available</a:t>
            </a:r>
            <a:br>
              <a:rPr lang="en-US" sz="2000" dirty="0">
                <a:latin typeface="+mn-lt"/>
                <a:cs typeface="Times New Roman" panose="02020603050405020304" pitchFamily="18" charset="0"/>
              </a:rPr>
            </a:br>
            <a:r>
              <a:rPr lang="en-US" sz="2000" dirty="0">
                <a:latin typeface="+mn-lt"/>
                <a:cs typeface="Times New Roman" panose="02020603050405020304" pitchFamily="18" charset="0"/>
              </a:rPr>
              <a:t>11/1/2019	Taxpayers may start filing returns for periods October 2019 or later</a:t>
            </a:r>
            <a:br>
              <a:rPr lang="en-US" sz="2200" i="1" dirty="0">
                <a:latin typeface="Times New Roman" panose="02020603050405020304" pitchFamily="18" charset="0"/>
                <a:cs typeface="Times New Roman" panose="02020603050405020304" pitchFamily="18" charset="0"/>
              </a:rPr>
            </a:br>
            <a:r>
              <a:rPr lang="en-US" sz="2200" i="1" dirty="0">
                <a:latin typeface="Times New Roman" panose="02020603050405020304" pitchFamily="18" charset="0"/>
                <a:cs typeface="Times New Roman" panose="02020603050405020304" pitchFamily="18" charset="0"/>
              </a:rPr>
              <a:t>		</a:t>
            </a:r>
            <a:br>
              <a:rPr lang="en-US" sz="2200" i="1" dirty="0">
                <a:latin typeface="Times New Roman" panose="02020603050405020304" pitchFamily="18" charset="0"/>
                <a:cs typeface="Times New Roman" panose="02020603050405020304" pitchFamily="18" charset="0"/>
              </a:rPr>
            </a:br>
            <a:br>
              <a:rPr lang="en-US" sz="2200" i="1" dirty="0">
                <a:latin typeface="Times New Roman" panose="02020603050405020304" pitchFamily="18" charset="0"/>
                <a:cs typeface="Times New Roman" panose="02020603050405020304" pitchFamily="18" charset="0"/>
              </a:rPr>
            </a:br>
            <a:endParaRPr lang="en-US" sz="2200" i="1" dirty="0">
              <a:latin typeface="Times New Roman" panose="02020603050405020304" pitchFamily="18" charset="0"/>
              <a:cs typeface="Times New Roman" panose="02020603050405020304" pitchFamily="18" charset="0"/>
            </a:endParaRP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1819" y="-26770"/>
            <a:ext cx="1859045" cy="1239365"/>
          </a:xfrm>
          <a:prstGeom prst="rect">
            <a:avLst/>
          </a:prstGeom>
          <a:effectLst>
            <a:softEdge rad="279400"/>
          </a:effectLst>
        </p:spPr>
      </p:pic>
      <p:sp>
        <p:nvSpPr>
          <p:cNvPr id="12" name="TextBox 11"/>
          <p:cNvSpPr txBox="1"/>
          <p:nvPr/>
        </p:nvSpPr>
        <p:spPr>
          <a:xfrm>
            <a:off x="1725154" y="160992"/>
            <a:ext cx="8642349" cy="1015663"/>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6878" y="155831"/>
            <a:ext cx="1083961" cy="1152486"/>
          </a:xfrm>
          <a:prstGeom prst="rect">
            <a:avLst/>
          </a:prstGeom>
        </p:spPr>
      </p:pic>
      <p:cxnSp>
        <p:nvCxnSpPr>
          <p:cNvPr id="14" name="Straight Connector 13"/>
          <p:cNvCxnSpPr/>
          <p:nvPr/>
        </p:nvCxnSpPr>
        <p:spPr>
          <a:xfrm>
            <a:off x="1579469" y="1174390"/>
            <a:ext cx="8642350" cy="7427"/>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0474AA9-EE39-4FEA-8F34-5B05D394983D}"/>
              </a:ext>
            </a:extLst>
          </p:cNvPr>
          <p:cNvSpPr txBox="1"/>
          <p:nvPr/>
        </p:nvSpPr>
        <p:spPr>
          <a:xfrm>
            <a:off x="1725155" y="155831"/>
            <a:ext cx="8642349" cy="984885"/>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000" b="1" dirty="0">
              <a:solidFill>
                <a:srgbClr val="A50021"/>
              </a:solidFill>
              <a:latin typeface="Lucida Calligraphy" panose="03010101010101010101" pitchFamily="66" charset="0"/>
            </a:endParaRPr>
          </a:p>
          <a:p>
            <a:pPr algn="ctr"/>
            <a:r>
              <a:rPr lang="en-US" b="1" dirty="0">
                <a:solidFill>
                  <a:srgbClr val="A50021"/>
                </a:solidFill>
                <a:latin typeface="Lucida Calligraphy" panose="03010101010101010101" pitchFamily="66" charset="0"/>
              </a:rPr>
              <a:t>MOTOR FUEL SINGLE POINT FILING AND PAYMENT SYSTEM</a:t>
            </a:r>
            <a:endParaRPr lang="en-US" sz="1600" dirty="0">
              <a:solidFill>
                <a:srgbClr val="A50021"/>
              </a:solidFill>
              <a:latin typeface="Lucida Calligraphy" panose="03010101010101010101" pitchFamily="66" charset="0"/>
            </a:endParaRPr>
          </a:p>
        </p:txBody>
      </p:sp>
    </p:spTree>
    <p:extLst>
      <p:ext uri="{BB962C8B-B14F-4D97-AF65-F5344CB8AC3E}">
        <p14:creationId xmlns:p14="http://schemas.microsoft.com/office/powerpoint/2010/main" val="3343427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1819" y="-26770"/>
            <a:ext cx="1859045" cy="1239365"/>
          </a:xfrm>
          <a:prstGeom prst="rect">
            <a:avLst/>
          </a:prstGeom>
          <a:effectLst>
            <a:softEdge rad="279400"/>
          </a:effectLst>
        </p:spPr>
      </p:pic>
      <p:sp>
        <p:nvSpPr>
          <p:cNvPr id="12" name="TextBox 11"/>
          <p:cNvSpPr txBox="1"/>
          <p:nvPr/>
        </p:nvSpPr>
        <p:spPr>
          <a:xfrm>
            <a:off x="1725155" y="135377"/>
            <a:ext cx="8642349" cy="1015663"/>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6878" y="155831"/>
            <a:ext cx="1083961" cy="1152486"/>
          </a:xfrm>
          <a:prstGeom prst="rect">
            <a:avLst/>
          </a:prstGeom>
        </p:spPr>
      </p:pic>
      <p:cxnSp>
        <p:nvCxnSpPr>
          <p:cNvPr id="14" name="Straight Connector 13"/>
          <p:cNvCxnSpPr/>
          <p:nvPr/>
        </p:nvCxnSpPr>
        <p:spPr>
          <a:xfrm>
            <a:off x="1579469" y="1174390"/>
            <a:ext cx="8642350" cy="7427"/>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0474AA9-EE39-4FEA-8F34-5B05D394983D}"/>
              </a:ext>
            </a:extLst>
          </p:cNvPr>
          <p:cNvSpPr txBox="1"/>
          <p:nvPr/>
        </p:nvSpPr>
        <p:spPr>
          <a:xfrm>
            <a:off x="1725155" y="155831"/>
            <a:ext cx="8642349" cy="1600438"/>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000" b="1" dirty="0">
              <a:solidFill>
                <a:srgbClr val="A50021"/>
              </a:solidFill>
              <a:latin typeface="Lucida Calligraphy" panose="03010101010101010101" pitchFamily="66" charset="0"/>
            </a:endParaRPr>
          </a:p>
          <a:p>
            <a:pPr algn="ctr"/>
            <a:r>
              <a:rPr lang="en-US" b="1" dirty="0">
                <a:solidFill>
                  <a:srgbClr val="A50021"/>
                </a:solidFill>
                <a:latin typeface="Lucida Calligraphy" panose="03010101010101010101" pitchFamily="66" charset="0"/>
              </a:rPr>
              <a:t>MOTOR FUEL SINGLE POINT FILING AND PAYMENT SYSTEM</a:t>
            </a:r>
            <a:endParaRPr lang="en-US" sz="1600" dirty="0">
              <a:solidFill>
                <a:srgbClr val="A50021"/>
              </a:solidFill>
              <a:latin typeface="Lucida Calligraphy" panose="03010101010101010101" pitchFamily="66" charset="0"/>
            </a:endParaRP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sp>
        <p:nvSpPr>
          <p:cNvPr id="4" name="Title 3">
            <a:extLst>
              <a:ext uri="{FF2B5EF4-FFF2-40B4-BE49-F238E27FC236}">
                <a16:creationId xmlns:a16="http://schemas.microsoft.com/office/drawing/2014/main" id="{17F4B934-01CE-4E34-B4C1-7D37F937F9F3}"/>
              </a:ext>
            </a:extLst>
          </p:cNvPr>
          <p:cNvSpPr>
            <a:spLocks noGrp="1"/>
          </p:cNvSpPr>
          <p:nvPr>
            <p:ph type="title"/>
          </p:nvPr>
        </p:nvSpPr>
        <p:spPr>
          <a:xfrm>
            <a:off x="993422" y="1449265"/>
            <a:ext cx="10360378" cy="751111"/>
          </a:xfrm>
        </p:spPr>
        <p:txBody>
          <a:bodyPr>
            <a:normAutofit/>
          </a:bodyPr>
          <a:lstStyle/>
          <a:p>
            <a:pPr algn="ctr"/>
            <a:r>
              <a:rPr lang="en-US" sz="3200" b="1" dirty="0"/>
              <a:t>Local Requirements</a:t>
            </a:r>
          </a:p>
        </p:txBody>
      </p:sp>
      <p:sp>
        <p:nvSpPr>
          <p:cNvPr id="5" name="TextBox 4">
            <a:extLst>
              <a:ext uri="{FF2B5EF4-FFF2-40B4-BE49-F238E27FC236}">
                <a16:creationId xmlns:a16="http://schemas.microsoft.com/office/drawing/2014/main" id="{60F5D79B-1A46-4012-8534-7834029D61DD}"/>
              </a:ext>
            </a:extLst>
          </p:cNvPr>
          <p:cNvSpPr txBox="1"/>
          <p:nvPr/>
        </p:nvSpPr>
        <p:spPr>
          <a:xfrm>
            <a:off x="993422" y="2231154"/>
            <a:ext cx="10113602" cy="4661276"/>
          </a:xfrm>
          <a:prstGeom prst="rect">
            <a:avLst/>
          </a:prstGeom>
          <a:noFill/>
        </p:spPr>
        <p:txBody>
          <a:bodyPr wrap="square" rtlCol="0">
            <a:spAutoFit/>
          </a:bodyPr>
          <a:lstStyle/>
          <a:p>
            <a:pPr marL="285750" lvl="0" indent="-285750">
              <a:lnSpc>
                <a:spcPct val="150000"/>
              </a:lnSpc>
              <a:buFont typeface="Arial" panose="020B0604020202020204" pitchFamily="34" charset="0"/>
              <a:buChar char="•"/>
            </a:pPr>
            <a:r>
              <a:rPr lang="en-US" sz="2000" dirty="0"/>
              <a:t>Local motor fuel rates were due by 5/1/2019</a:t>
            </a:r>
          </a:p>
          <a:p>
            <a:pPr marL="742950" lvl="1" indent="-285750">
              <a:lnSpc>
                <a:spcPct val="150000"/>
              </a:lnSpc>
              <a:buFont typeface="Arial" panose="020B0604020202020204" pitchFamily="34" charset="0"/>
              <a:buChar char="•"/>
            </a:pPr>
            <a:r>
              <a:rPr lang="en-US" sz="2000" dirty="0"/>
              <a:t>All localities have informed ADOR of their local rates.</a:t>
            </a:r>
          </a:p>
          <a:p>
            <a:pPr marL="285750" lvl="0" indent="-285750">
              <a:lnSpc>
                <a:spcPct val="150000"/>
              </a:lnSpc>
              <a:buFont typeface="Arial" panose="020B0604020202020204" pitchFamily="34" charset="0"/>
              <a:buChar char="•"/>
            </a:pPr>
            <a:r>
              <a:rPr lang="en-US" sz="2000" dirty="0"/>
              <a:t>Local banking information was due by 6/30/2019</a:t>
            </a:r>
          </a:p>
          <a:p>
            <a:pPr marL="742950" lvl="1" indent="-285750">
              <a:lnSpc>
                <a:spcPct val="150000"/>
              </a:lnSpc>
              <a:buFont typeface="Arial" panose="020B0604020202020204" pitchFamily="34" charset="0"/>
              <a:buChar char="•"/>
            </a:pPr>
            <a:r>
              <a:rPr lang="en-US" sz="2000" dirty="0"/>
              <a:t>Must be able to receive payments</a:t>
            </a:r>
          </a:p>
          <a:p>
            <a:pPr marL="742950" lvl="1" indent="-285750">
              <a:lnSpc>
                <a:spcPct val="150000"/>
              </a:lnSpc>
              <a:buFont typeface="Arial" panose="020B0604020202020204" pitchFamily="34" charset="0"/>
              <a:buChar char="•"/>
            </a:pPr>
            <a:r>
              <a:rPr lang="en-US" sz="2000" dirty="0"/>
              <a:t>Must be able to allow dishonored payments to be reversed</a:t>
            </a:r>
          </a:p>
          <a:p>
            <a:pPr marL="742950" lvl="1" indent="-285750">
              <a:lnSpc>
                <a:spcPct val="150000"/>
              </a:lnSpc>
              <a:buFont typeface="Arial" panose="020B0604020202020204" pitchFamily="34" charset="0"/>
              <a:buChar char="•"/>
            </a:pPr>
            <a:r>
              <a:rPr lang="en-US" sz="2000" dirty="0"/>
              <a:t>Payments for non-state administered locals shall be remitted directly from the taxpayer to the designated account</a:t>
            </a:r>
          </a:p>
          <a:p>
            <a:pPr marL="742950" lvl="1" indent="-285750">
              <a:lnSpc>
                <a:spcPct val="150000"/>
              </a:lnSpc>
              <a:buFont typeface="Arial" panose="020B0604020202020204" pitchFamily="34" charset="0"/>
              <a:buChar char="•"/>
            </a:pPr>
            <a:r>
              <a:rPr lang="en-US" sz="2000" dirty="0"/>
              <a:t>Of those who have indicated a tax</a:t>
            </a:r>
            <a:r>
              <a:rPr lang="en-US" sz="2000"/>
              <a:t>, 7 have </a:t>
            </a:r>
            <a:r>
              <a:rPr lang="en-US" sz="2000" dirty="0"/>
              <a:t>not provided this information  </a:t>
            </a:r>
          </a:p>
          <a:p>
            <a:pPr marL="1200150" lvl="2" indent="-285750">
              <a:lnSpc>
                <a:spcPct val="150000"/>
              </a:lnSpc>
              <a:buFont typeface="Arial" panose="020B0604020202020204" pitchFamily="34" charset="0"/>
              <a:buChar char="•"/>
            </a:pPr>
            <a:r>
              <a:rPr lang="en-US" sz="2000" dirty="0"/>
              <a:t>If not provided, localities will not receive tax payments submitted through the Single Point System</a:t>
            </a:r>
          </a:p>
        </p:txBody>
      </p:sp>
    </p:spTree>
    <p:extLst>
      <p:ext uri="{BB962C8B-B14F-4D97-AF65-F5344CB8AC3E}">
        <p14:creationId xmlns:p14="http://schemas.microsoft.com/office/powerpoint/2010/main" val="2865281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1819" y="-26770"/>
            <a:ext cx="1859045" cy="1239365"/>
          </a:xfrm>
          <a:prstGeom prst="rect">
            <a:avLst/>
          </a:prstGeom>
          <a:effectLst>
            <a:softEdge rad="279400"/>
          </a:effectLst>
        </p:spPr>
      </p:pic>
      <p:sp>
        <p:nvSpPr>
          <p:cNvPr id="12" name="TextBox 11"/>
          <p:cNvSpPr txBox="1"/>
          <p:nvPr/>
        </p:nvSpPr>
        <p:spPr>
          <a:xfrm>
            <a:off x="1725155" y="135377"/>
            <a:ext cx="8642349" cy="1015663"/>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6878" y="155831"/>
            <a:ext cx="1083961" cy="1152486"/>
          </a:xfrm>
          <a:prstGeom prst="rect">
            <a:avLst/>
          </a:prstGeom>
        </p:spPr>
      </p:pic>
      <p:cxnSp>
        <p:nvCxnSpPr>
          <p:cNvPr id="14" name="Straight Connector 13"/>
          <p:cNvCxnSpPr/>
          <p:nvPr/>
        </p:nvCxnSpPr>
        <p:spPr>
          <a:xfrm>
            <a:off x="1579469" y="1174390"/>
            <a:ext cx="8642350" cy="7427"/>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0474AA9-EE39-4FEA-8F34-5B05D394983D}"/>
              </a:ext>
            </a:extLst>
          </p:cNvPr>
          <p:cNvSpPr txBox="1"/>
          <p:nvPr/>
        </p:nvSpPr>
        <p:spPr>
          <a:xfrm>
            <a:off x="1725155" y="155831"/>
            <a:ext cx="8642349" cy="1600438"/>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000" b="1" dirty="0">
              <a:solidFill>
                <a:srgbClr val="A50021"/>
              </a:solidFill>
              <a:latin typeface="Lucida Calligraphy" panose="03010101010101010101" pitchFamily="66" charset="0"/>
            </a:endParaRPr>
          </a:p>
          <a:p>
            <a:pPr algn="ctr"/>
            <a:r>
              <a:rPr lang="en-US" b="1" dirty="0">
                <a:solidFill>
                  <a:srgbClr val="A50021"/>
                </a:solidFill>
                <a:latin typeface="Lucida Calligraphy" panose="03010101010101010101" pitchFamily="66" charset="0"/>
              </a:rPr>
              <a:t>MOTOR FUEL SINGLE POINT FILING AND PAYMENT SYSTEM</a:t>
            </a:r>
            <a:endParaRPr lang="en-US" sz="1600" dirty="0">
              <a:solidFill>
                <a:srgbClr val="A50021"/>
              </a:solidFill>
              <a:latin typeface="Lucida Calligraphy" panose="03010101010101010101" pitchFamily="66" charset="0"/>
            </a:endParaRP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sp>
        <p:nvSpPr>
          <p:cNvPr id="4" name="Title 3">
            <a:extLst>
              <a:ext uri="{FF2B5EF4-FFF2-40B4-BE49-F238E27FC236}">
                <a16:creationId xmlns:a16="http://schemas.microsoft.com/office/drawing/2014/main" id="{17F4B934-01CE-4E34-B4C1-7D37F937F9F3}"/>
              </a:ext>
            </a:extLst>
          </p:cNvPr>
          <p:cNvSpPr>
            <a:spLocks noGrp="1"/>
          </p:cNvSpPr>
          <p:nvPr>
            <p:ph type="title"/>
          </p:nvPr>
        </p:nvSpPr>
        <p:spPr>
          <a:xfrm>
            <a:off x="993422" y="1449265"/>
            <a:ext cx="10360378" cy="751111"/>
          </a:xfrm>
        </p:spPr>
        <p:txBody>
          <a:bodyPr>
            <a:normAutofit/>
          </a:bodyPr>
          <a:lstStyle/>
          <a:p>
            <a:pPr algn="ctr"/>
            <a:r>
              <a:rPr lang="en-US" sz="3200" b="1" dirty="0"/>
              <a:t>Local Requirements</a:t>
            </a:r>
          </a:p>
        </p:txBody>
      </p:sp>
      <p:sp>
        <p:nvSpPr>
          <p:cNvPr id="5" name="TextBox 4">
            <a:extLst>
              <a:ext uri="{FF2B5EF4-FFF2-40B4-BE49-F238E27FC236}">
                <a16:creationId xmlns:a16="http://schemas.microsoft.com/office/drawing/2014/main" id="{60F5D79B-1A46-4012-8534-7834029D61DD}"/>
              </a:ext>
            </a:extLst>
          </p:cNvPr>
          <p:cNvSpPr txBox="1"/>
          <p:nvPr/>
        </p:nvSpPr>
        <p:spPr>
          <a:xfrm>
            <a:off x="993422" y="2231154"/>
            <a:ext cx="9996156" cy="3276282"/>
          </a:xfrm>
          <a:prstGeom prst="rect">
            <a:avLst/>
          </a:prstGeom>
          <a:noFill/>
        </p:spPr>
        <p:txBody>
          <a:bodyPr wrap="square" rtlCol="0">
            <a:spAutoFit/>
          </a:bodyPr>
          <a:lstStyle/>
          <a:p>
            <a:pPr marL="285750" lvl="0" indent="-285750">
              <a:lnSpc>
                <a:spcPct val="150000"/>
              </a:lnSpc>
              <a:buFont typeface="Arial" panose="020B0604020202020204" pitchFamily="34" charset="0"/>
              <a:buChar char="•"/>
            </a:pPr>
            <a:r>
              <a:rPr lang="en-US" sz="2000" dirty="0"/>
              <a:t>Must provide ADOR with a 60-day notice prior to any additional or amended rates being available on the single point system</a:t>
            </a:r>
          </a:p>
          <a:p>
            <a:pPr marL="285750" lvl="0" indent="-285750">
              <a:lnSpc>
                <a:spcPct val="150000"/>
              </a:lnSpc>
              <a:buFont typeface="Arial" panose="020B0604020202020204" pitchFamily="34" charset="0"/>
              <a:buChar char="•"/>
            </a:pPr>
            <a:r>
              <a:rPr lang="en-US" sz="2000" dirty="0"/>
              <a:t>For reporting access, the locality must provide the Motor Fuels Section with a Nonemployee Confidentiality and Disclosure Statement for all employees and third-party administrators requiring access</a:t>
            </a:r>
          </a:p>
          <a:p>
            <a:pPr marL="742950" lvl="1" indent="-285750">
              <a:lnSpc>
                <a:spcPct val="150000"/>
              </a:lnSpc>
              <a:buFont typeface="Arial" panose="020B0604020202020204" pitchFamily="34" charset="0"/>
              <a:buChar char="•"/>
            </a:pPr>
            <a:r>
              <a:rPr lang="en-US" sz="2000" dirty="0"/>
              <a:t>A separate disclosure form for each tax type is required to be completed for access to confidential information </a:t>
            </a:r>
          </a:p>
        </p:txBody>
      </p:sp>
    </p:spTree>
    <p:extLst>
      <p:ext uri="{BB962C8B-B14F-4D97-AF65-F5344CB8AC3E}">
        <p14:creationId xmlns:p14="http://schemas.microsoft.com/office/powerpoint/2010/main" val="1559181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1819" y="-26770"/>
            <a:ext cx="1859045" cy="1239365"/>
          </a:xfrm>
          <a:prstGeom prst="rect">
            <a:avLst/>
          </a:prstGeom>
          <a:effectLst>
            <a:softEdge rad="279400"/>
          </a:effectLst>
        </p:spPr>
      </p:pic>
      <p:sp>
        <p:nvSpPr>
          <p:cNvPr id="12" name="TextBox 11"/>
          <p:cNvSpPr txBox="1"/>
          <p:nvPr/>
        </p:nvSpPr>
        <p:spPr>
          <a:xfrm>
            <a:off x="1725155" y="135377"/>
            <a:ext cx="8642349" cy="1015663"/>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6878" y="155831"/>
            <a:ext cx="1083961" cy="1152486"/>
          </a:xfrm>
          <a:prstGeom prst="rect">
            <a:avLst/>
          </a:prstGeom>
        </p:spPr>
      </p:pic>
      <p:cxnSp>
        <p:nvCxnSpPr>
          <p:cNvPr id="14" name="Straight Connector 13"/>
          <p:cNvCxnSpPr/>
          <p:nvPr/>
        </p:nvCxnSpPr>
        <p:spPr>
          <a:xfrm>
            <a:off x="1579469" y="1174390"/>
            <a:ext cx="8642350" cy="7427"/>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0474AA9-EE39-4FEA-8F34-5B05D394983D}"/>
              </a:ext>
            </a:extLst>
          </p:cNvPr>
          <p:cNvSpPr txBox="1"/>
          <p:nvPr/>
        </p:nvSpPr>
        <p:spPr>
          <a:xfrm>
            <a:off x="1725155" y="155831"/>
            <a:ext cx="8642349" cy="1231106"/>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000" b="1" dirty="0">
              <a:solidFill>
                <a:srgbClr val="A50021"/>
              </a:solidFill>
              <a:latin typeface="Lucida Calligraphy" panose="03010101010101010101" pitchFamily="66" charset="0"/>
            </a:endParaRPr>
          </a:p>
          <a:p>
            <a:pPr algn="ctr"/>
            <a:r>
              <a:rPr lang="en-US" b="1" dirty="0">
                <a:solidFill>
                  <a:srgbClr val="A50021"/>
                </a:solidFill>
                <a:latin typeface="Lucida Calligraphy" panose="03010101010101010101" pitchFamily="66" charset="0"/>
              </a:rPr>
              <a:t>MOTOR FUEL SINGLE POINT FILING AND PAYMENT SYSTEM</a:t>
            </a:r>
            <a:endParaRPr lang="en-US" sz="1600"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sp>
        <p:nvSpPr>
          <p:cNvPr id="4" name="Title 3">
            <a:extLst>
              <a:ext uri="{FF2B5EF4-FFF2-40B4-BE49-F238E27FC236}">
                <a16:creationId xmlns:a16="http://schemas.microsoft.com/office/drawing/2014/main" id="{17F4B934-01CE-4E34-B4C1-7D37F937F9F3}"/>
              </a:ext>
            </a:extLst>
          </p:cNvPr>
          <p:cNvSpPr>
            <a:spLocks noGrp="1"/>
          </p:cNvSpPr>
          <p:nvPr>
            <p:ph type="title"/>
          </p:nvPr>
        </p:nvSpPr>
        <p:spPr>
          <a:xfrm>
            <a:off x="993422" y="1322766"/>
            <a:ext cx="10360378" cy="751111"/>
          </a:xfrm>
        </p:spPr>
        <p:txBody>
          <a:bodyPr>
            <a:normAutofit/>
          </a:bodyPr>
          <a:lstStyle/>
          <a:p>
            <a:pPr algn="ctr"/>
            <a:r>
              <a:rPr lang="en-US" sz="3200" b="1" dirty="0"/>
              <a:t>Local Information – Reminder </a:t>
            </a:r>
          </a:p>
        </p:txBody>
      </p:sp>
      <p:sp>
        <p:nvSpPr>
          <p:cNvPr id="2" name="Rectangle 1">
            <a:extLst>
              <a:ext uri="{FF2B5EF4-FFF2-40B4-BE49-F238E27FC236}">
                <a16:creationId xmlns:a16="http://schemas.microsoft.com/office/drawing/2014/main" id="{3986E377-FC1B-44CB-83D2-CE675131A3BD}"/>
              </a:ext>
            </a:extLst>
          </p:cNvPr>
          <p:cNvSpPr/>
          <p:nvPr/>
        </p:nvSpPr>
        <p:spPr>
          <a:xfrm>
            <a:off x="523301" y="2326876"/>
            <a:ext cx="10754686" cy="2031325"/>
          </a:xfrm>
          <a:prstGeom prst="rect">
            <a:avLst/>
          </a:prstGeom>
        </p:spPr>
        <p:txBody>
          <a:bodyPr wrap="square">
            <a:spAutoFit/>
          </a:bodyPr>
          <a:lstStyle/>
          <a:p>
            <a:pPr lvl="1"/>
            <a:r>
              <a:rPr lang="en-US" dirty="0"/>
              <a:t>If you have a local gas or motor fuel tax and have not received an email from Dana Thomas to indicate that you have submitted all required documentation, please reach out to the Motor Fuels Section to determine what documents are required. </a:t>
            </a:r>
            <a:r>
              <a:rPr lang="en-US" b="1" dirty="0"/>
              <a:t>If ADOR has not received all required documentation, this could cause a delay in the processing of returns and payments as well as providing reporting information to your locality. </a:t>
            </a:r>
            <a:endParaRPr lang="en-US" dirty="0"/>
          </a:p>
          <a:p>
            <a:pPr marL="742950" lvl="1" indent="-285750">
              <a:buFont typeface="Arial" panose="020B0604020202020204" pitchFamily="34" charset="0"/>
              <a:buChar char="•"/>
            </a:pPr>
            <a:endParaRPr lang="en-US" dirty="0"/>
          </a:p>
          <a:p>
            <a:pPr lvl="1"/>
            <a:endParaRPr lang="en-US" dirty="0"/>
          </a:p>
          <a:p>
            <a:pPr lvl="1"/>
            <a:endParaRPr lang="en-US" dirty="0"/>
          </a:p>
        </p:txBody>
      </p:sp>
    </p:spTree>
    <p:extLst>
      <p:ext uri="{BB962C8B-B14F-4D97-AF65-F5344CB8AC3E}">
        <p14:creationId xmlns:p14="http://schemas.microsoft.com/office/powerpoint/2010/main" val="933072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1819" y="-26770"/>
            <a:ext cx="1859045" cy="1239365"/>
          </a:xfrm>
          <a:prstGeom prst="rect">
            <a:avLst/>
          </a:prstGeom>
          <a:effectLst>
            <a:softEdge rad="279400"/>
          </a:effectLst>
        </p:spPr>
      </p:pic>
      <p:sp>
        <p:nvSpPr>
          <p:cNvPr id="12" name="TextBox 11"/>
          <p:cNvSpPr txBox="1"/>
          <p:nvPr/>
        </p:nvSpPr>
        <p:spPr>
          <a:xfrm>
            <a:off x="1725155" y="135377"/>
            <a:ext cx="8642349" cy="1015663"/>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6878" y="155831"/>
            <a:ext cx="1083961" cy="1152486"/>
          </a:xfrm>
          <a:prstGeom prst="rect">
            <a:avLst/>
          </a:prstGeom>
        </p:spPr>
      </p:pic>
      <p:cxnSp>
        <p:nvCxnSpPr>
          <p:cNvPr id="14" name="Straight Connector 13"/>
          <p:cNvCxnSpPr/>
          <p:nvPr/>
        </p:nvCxnSpPr>
        <p:spPr>
          <a:xfrm>
            <a:off x="1579469" y="1174390"/>
            <a:ext cx="8642350" cy="7427"/>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0474AA9-EE39-4FEA-8F34-5B05D394983D}"/>
              </a:ext>
            </a:extLst>
          </p:cNvPr>
          <p:cNvSpPr txBox="1"/>
          <p:nvPr/>
        </p:nvSpPr>
        <p:spPr>
          <a:xfrm>
            <a:off x="1725155" y="155831"/>
            <a:ext cx="8642349" cy="1600438"/>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000" b="1" dirty="0">
              <a:solidFill>
                <a:srgbClr val="A50021"/>
              </a:solidFill>
              <a:latin typeface="Lucida Calligraphy" panose="03010101010101010101" pitchFamily="66" charset="0"/>
            </a:endParaRPr>
          </a:p>
          <a:p>
            <a:pPr algn="ctr"/>
            <a:r>
              <a:rPr lang="en-US" b="1" dirty="0">
                <a:solidFill>
                  <a:srgbClr val="A50021"/>
                </a:solidFill>
                <a:latin typeface="Lucida Calligraphy" panose="03010101010101010101" pitchFamily="66" charset="0"/>
              </a:rPr>
              <a:t>MOTOR FUEL SINGLE POINT FILING AND PAYMENT SYSTEM</a:t>
            </a:r>
            <a:endParaRPr lang="en-US" sz="1600" dirty="0">
              <a:solidFill>
                <a:srgbClr val="A50021"/>
              </a:solidFill>
              <a:latin typeface="Lucida Calligraphy" panose="03010101010101010101" pitchFamily="66" charset="0"/>
            </a:endParaRP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sp>
        <p:nvSpPr>
          <p:cNvPr id="4" name="Title 3">
            <a:extLst>
              <a:ext uri="{FF2B5EF4-FFF2-40B4-BE49-F238E27FC236}">
                <a16:creationId xmlns:a16="http://schemas.microsoft.com/office/drawing/2014/main" id="{17F4B934-01CE-4E34-B4C1-7D37F937F9F3}"/>
              </a:ext>
            </a:extLst>
          </p:cNvPr>
          <p:cNvSpPr>
            <a:spLocks noGrp="1"/>
          </p:cNvSpPr>
          <p:nvPr>
            <p:ph type="title"/>
          </p:nvPr>
        </p:nvSpPr>
        <p:spPr>
          <a:xfrm>
            <a:off x="993422" y="1449265"/>
            <a:ext cx="10360378" cy="751111"/>
          </a:xfrm>
        </p:spPr>
        <p:txBody>
          <a:bodyPr>
            <a:normAutofit/>
          </a:bodyPr>
          <a:lstStyle/>
          <a:p>
            <a:pPr algn="ctr"/>
            <a:r>
              <a:rPr lang="en-US" sz="3200" b="1" dirty="0"/>
              <a:t>Local Reporting</a:t>
            </a:r>
          </a:p>
        </p:txBody>
      </p:sp>
      <p:sp>
        <p:nvSpPr>
          <p:cNvPr id="5" name="TextBox 4">
            <a:extLst>
              <a:ext uri="{FF2B5EF4-FFF2-40B4-BE49-F238E27FC236}">
                <a16:creationId xmlns:a16="http://schemas.microsoft.com/office/drawing/2014/main" id="{60F5D79B-1A46-4012-8534-7834029D61DD}"/>
              </a:ext>
            </a:extLst>
          </p:cNvPr>
          <p:cNvSpPr txBox="1"/>
          <p:nvPr/>
        </p:nvSpPr>
        <p:spPr>
          <a:xfrm>
            <a:off x="993422" y="2231154"/>
            <a:ext cx="9996156" cy="4199611"/>
          </a:xfrm>
          <a:prstGeom prst="rect">
            <a:avLst/>
          </a:prstGeom>
          <a:noFill/>
        </p:spPr>
        <p:txBody>
          <a:bodyPr wrap="square" rtlCol="0">
            <a:spAutoFit/>
          </a:bodyPr>
          <a:lstStyle/>
          <a:p>
            <a:pPr marL="285750" lvl="0" indent="-285750">
              <a:lnSpc>
                <a:spcPct val="150000"/>
              </a:lnSpc>
              <a:buFont typeface="Arial" panose="020B0604020202020204" pitchFamily="34" charset="0"/>
              <a:buChar char="•"/>
            </a:pPr>
            <a:r>
              <a:rPr lang="en-US" sz="2000" dirty="0"/>
              <a:t>Localities will have the ability to query and export reports from disbursements</a:t>
            </a:r>
          </a:p>
          <a:p>
            <a:pPr marL="742950" lvl="1" indent="-285750">
              <a:lnSpc>
                <a:spcPct val="150000"/>
              </a:lnSpc>
              <a:buFont typeface="Arial" panose="020B0604020202020204" pitchFamily="34" charset="0"/>
              <a:buChar char="•"/>
            </a:pPr>
            <a:r>
              <a:rPr lang="en-US" sz="2000" dirty="0"/>
              <a:t>Using the same site as One-Spot, WRAP, and Local Tax Reports </a:t>
            </a:r>
          </a:p>
          <a:p>
            <a:pPr marL="285750" lvl="0" indent="-285750">
              <a:lnSpc>
                <a:spcPct val="150000"/>
              </a:lnSpc>
              <a:buFont typeface="Arial" panose="020B0604020202020204" pitchFamily="34" charset="0"/>
              <a:buChar char="•"/>
            </a:pPr>
            <a:r>
              <a:rPr lang="en-US" sz="2000" dirty="0"/>
              <a:t>Daily File Download</a:t>
            </a:r>
          </a:p>
          <a:p>
            <a:pPr marL="742950" lvl="1" indent="-285750">
              <a:lnSpc>
                <a:spcPct val="150000"/>
              </a:lnSpc>
              <a:buFont typeface="Arial" panose="020B0604020202020204" pitchFamily="34" charset="0"/>
              <a:buChar char="•"/>
            </a:pPr>
            <a:r>
              <a:rPr lang="en-US" sz="2000" dirty="0"/>
              <a:t>Returns: Detail data for daily disbursement </a:t>
            </a:r>
          </a:p>
          <a:p>
            <a:pPr marL="742950" lvl="1" indent="-285750">
              <a:lnSpc>
                <a:spcPct val="150000"/>
              </a:lnSpc>
              <a:buFont typeface="Arial" panose="020B0604020202020204" pitchFamily="34" charset="0"/>
              <a:buChar char="•"/>
            </a:pPr>
            <a:r>
              <a:rPr lang="en-US" sz="2000" dirty="0"/>
              <a:t>Payments: Detail data for daily confirmed payments </a:t>
            </a:r>
          </a:p>
          <a:p>
            <a:pPr marL="742950" lvl="1" indent="-285750">
              <a:lnSpc>
                <a:spcPct val="150000"/>
              </a:lnSpc>
              <a:buFont typeface="Arial" panose="020B0604020202020204" pitchFamily="34" charset="0"/>
              <a:buChar char="•"/>
            </a:pPr>
            <a:r>
              <a:rPr lang="en-US" sz="2000" dirty="0"/>
              <a:t>Debits: Detail data for returned payments </a:t>
            </a:r>
          </a:p>
          <a:p>
            <a:pPr marL="285750" indent="-285750">
              <a:lnSpc>
                <a:spcPct val="150000"/>
              </a:lnSpc>
              <a:buFont typeface="Arial" panose="020B0604020202020204" pitchFamily="34" charset="0"/>
              <a:buChar char="•"/>
            </a:pPr>
            <a:r>
              <a:rPr lang="en-US" sz="2000" dirty="0"/>
              <a:t>Query Data</a:t>
            </a:r>
          </a:p>
          <a:p>
            <a:pPr marL="742950" lvl="1" indent="-285750">
              <a:lnSpc>
                <a:spcPct val="150000"/>
              </a:lnSpc>
              <a:buFont typeface="Arial" panose="020B0604020202020204" pitchFamily="34" charset="0"/>
              <a:buChar char="•"/>
            </a:pPr>
            <a:r>
              <a:rPr lang="en-US" sz="2000" dirty="0"/>
              <a:t>Taxpayer data</a:t>
            </a:r>
          </a:p>
          <a:p>
            <a:pPr marL="742950" lvl="1" indent="-285750">
              <a:lnSpc>
                <a:spcPct val="150000"/>
              </a:lnSpc>
              <a:buFont typeface="Arial" panose="020B0604020202020204" pitchFamily="34" charset="0"/>
              <a:buChar char="•"/>
            </a:pPr>
            <a:r>
              <a:rPr lang="en-US" sz="2000" dirty="0"/>
              <a:t>Detail data for each end user/store</a:t>
            </a:r>
          </a:p>
        </p:txBody>
      </p:sp>
    </p:spTree>
    <p:extLst>
      <p:ext uri="{BB962C8B-B14F-4D97-AF65-F5344CB8AC3E}">
        <p14:creationId xmlns:p14="http://schemas.microsoft.com/office/powerpoint/2010/main" val="2047999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1819" y="-26770"/>
            <a:ext cx="1859045" cy="1239365"/>
          </a:xfrm>
          <a:prstGeom prst="rect">
            <a:avLst/>
          </a:prstGeom>
          <a:effectLst>
            <a:softEdge rad="279400"/>
          </a:effectLst>
        </p:spPr>
      </p:pic>
      <p:sp>
        <p:nvSpPr>
          <p:cNvPr id="12" name="TextBox 11"/>
          <p:cNvSpPr txBox="1"/>
          <p:nvPr/>
        </p:nvSpPr>
        <p:spPr>
          <a:xfrm>
            <a:off x="1725155" y="135377"/>
            <a:ext cx="8642349" cy="1015663"/>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6878" y="155831"/>
            <a:ext cx="1083961" cy="1152486"/>
          </a:xfrm>
          <a:prstGeom prst="rect">
            <a:avLst/>
          </a:prstGeom>
        </p:spPr>
      </p:pic>
      <p:cxnSp>
        <p:nvCxnSpPr>
          <p:cNvPr id="14" name="Straight Connector 13"/>
          <p:cNvCxnSpPr/>
          <p:nvPr/>
        </p:nvCxnSpPr>
        <p:spPr>
          <a:xfrm>
            <a:off x="1579469" y="1174390"/>
            <a:ext cx="8642350" cy="7427"/>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0474AA9-EE39-4FEA-8F34-5B05D394983D}"/>
              </a:ext>
            </a:extLst>
          </p:cNvPr>
          <p:cNvSpPr txBox="1"/>
          <p:nvPr/>
        </p:nvSpPr>
        <p:spPr>
          <a:xfrm>
            <a:off x="1725155" y="155831"/>
            <a:ext cx="8642349" cy="1600438"/>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000" b="1" dirty="0">
              <a:solidFill>
                <a:srgbClr val="A50021"/>
              </a:solidFill>
              <a:latin typeface="Lucida Calligraphy" panose="03010101010101010101" pitchFamily="66" charset="0"/>
            </a:endParaRPr>
          </a:p>
          <a:p>
            <a:pPr algn="ctr"/>
            <a:r>
              <a:rPr lang="en-US" b="1" dirty="0">
                <a:solidFill>
                  <a:srgbClr val="A50021"/>
                </a:solidFill>
                <a:latin typeface="Lucida Calligraphy" panose="03010101010101010101" pitchFamily="66" charset="0"/>
              </a:rPr>
              <a:t>MOTOR FUEL SINGLE POINT FILING AND PAYMENT SYSTEM</a:t>
            </a:r>
            <a:endParaRPr lang="en-US" sz="1600" dirty="0">
              <a:solidFill>
                <a:srgbClr val="A50021"/>
              </a:solidFill>
              <a:latin typeface="Lucida Calligraphy" panose="03010101010101010101" pitchFamily="66" charset="0"/>
            </a:endParaRP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sp>
        <p:nvSpPr>
          <p:cNvPr id="4" name="Title 3">
            <a:extLst>
              <a:ext uri="{FF2B5EF4-FFF2-40B4-BE49-F238E27FC236}">
                <a16:creationId xmlns:a16="http://schemas.microsoft.com/office/drawing/2014/main" id="{17F4B934-01CE-4E34-B4C1-7D37F937F9F3}"/>
              </a:ext>
            </a:extLst>
          </p:cNvPr>
          <p:cNvSpPr>
            <a:spLocks noGrp="1"/>
          </p:cNvSpPr>
          <p:nvPr>
            <p:ph type="title"/>
          </p:nvPr>
        </p:nvSpPr>
        <p:spPr>
          <a:xfrm>
            <a:off x="993422" y="1449265"/>
            <a:ext cx="10360378" cy="751111"/>
          </a:xfrm>
        </p:spPr>
        <p:txBody>
          <a:bodyPr>
            <a:normAutofit/>
          </a:bodyPr>
          <a:lstStyle/>
          <a:p>
            <a:pPr algn="ctr"/>
            <a:r>
              <a:rPr lang="en-US" sz="3200" b="1" dirty="0"/>
              <a:t>Local Reporting – Daily Download</a:t>
            </a:r>
          </a:p>
        </p:txBody>
      </p:sp>
      <p:pic>
        <p:nvPicPr>
          <p:cNvPr id="2" name="Picture 1">
            <a:extLst>
              <a:ext uri="{FF2B5EF4-FFF2-40B4-BE49-F238E27FC236}">
                <a16:creationId xmlns:a16="http://schemas.microsoft.com/office/drawing/2014/main" id="{67A8FAAC-EDF3-40B3-A2FA-5831513CFBAD}"/>
              </a:ext>
            </a:extLst>
          </p:cNvPr>
          <p:cNvPicPr>
            <a:picLocks noChangeAspect="1"/>
          </p:cNvPicPr>
          <p:nvPr/>
        </p:nvPicPr>
        <p:blipFill>
          <a:blip r:embed="rId5"/>
          <a:stretch>
            <a:fillRect/>
          </a:stretch>
        </p:blipFill>
        <p:spPr>
          <a:xfrm>
            <a:off x="2751055" y="2169599"/>
            <a:ext cx="6845111" cy="4390859"/>
          </a:xfrm>
          <a:prstGeom prst="rect">
            <a:avLst/>
          </a:prstGeom>
        </p:spPr>
      </p:pic>
    </p:spTree>
    <p:extLst>
      <p:ext uri="{BB962C8B-B14F-4D97-AF65-F5344CB8AC3E}">
        <p14:creationId xmlns:p14="http://schemas.microsoft.com/office/powerpoint/2010/main" val="3900411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1819" y="-26770"/>
            <a:ext cx="1859045" cy="1239365"/>
          </a:xfrm>
          <a:prstGeom prst="rect">
            <a:avLst/>
          </a:prstGeom>
          <a:effectLst>
            <a:softEdge rad="279400"/>
          </a:effectLst>
        </p:spPr>
      </p:pic>
      <p:sp>
        <p:nvSpPr>
          <p:cNvPr id="12" name="TextBox 11"/>
          <p:cNvSpPr txBox="1"/>
          <p:nvPr/>
        </p:nvSpPr>
        <p:spPr>
          <a:xfrm>
            <a:off x="1725155" y="135377"/>
            <a:ext cx="8642349" cy="1015663"/>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6878" y="155831"/>
            <a:ext cx="1083961" cy="1152486"/>
          </a:xfrm>
          <a:prstGeom prst="rect">
            <a:avLst/>
          </a:prstGeom>
        </p:spPr>
      </p:pic>
      <p:cxnSp>
        <p:nvCxnSpPr>
          <p:cNvPr id="14" name="Straight Connector 13"/>
          <p:cNvCxnSpPr/>
          <p:nvPr/>
        </p:nvCxnSpPr>
        <p:spPr>
          <a:xfrm>
            <a:off x="1579469" y="1174390"/>
            <a:ext cx="8642350" cy="7427"/>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0474AA9-EE39-4FEA-8F34-5B05D394983D}"/>
              </a:ext>
            </a:extLst>
          </p:cNvPr>
          <p:cNvSpPr txBox="1"/>
          <p:nvPr/>
        </p:nvSpPr>
        <p:spPr>
          <a:xfrm>
            <a:off x="1725155" y="155831"/>
            <a:ext cx="8642349" cy="1600438"/>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000" b="1" dirty="0">
              <a:solidFill>
                <a:srgbClr val="A50021"/>
              </a:solidFill>
              <a:latin typeface="Lucida Calligraphy" panose="03010101010101010101" pitchFamily="66" charset="0"/>
            </a:endParaRPr>
          </a:p>
          <a:p>
            <a:pPr algn="ctr"/>
            <a:r>
              <a:rPr lang="en-US" b="1" dirty="0">
                <a:solidFill>
                  <a:srgbClr val="A50021"/>
                </a:solidFill>
                <a:latin typeface="Lucida Calligraphy" panose="03010101010101010101" pitchFamily="66" charset="0"/>
              </a:rPr>
              <a:t>MOTOR FUEL SINGLE POINT FILING AND PAYMENT SYSTEM</a:t>
            </a:r>
            <a:endParaRPr lang="en-US" sz="1600" dirty="0">
              <a:solidFill>
                <a:srgbClr val="A50021"/>
              </a:solidFill>
              <a:latin typeface="Lucida Calligraphy" panose="03010101010101010101" pitchFamily="66" charset="0"/>
            </a:endParaRP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sp>
        <p:nvSpPr>
          <p:cNvPr id="4" name="Title 3">
            <a:extLst>
              <a:ext uri="{FF2B5EF4-FFF2-40B4-BE49-F238E27FC236}">
                <a16:creationId xmlns:a16="http://schemas.microsoft.com/office/drawing/2014/main" id="{17F4B934-01CE-4E34-B4C1-7D37F937F9F3}"/>
              </a:ext>
            </a:extLst>
          </p:cNvPr>
          <p:cNvSpPr>
            <a:spLocks noGrp="1"/>
          </p:cNvSpPr>
          <p:nvPr>
            <p:ph type="title"/>
          </p:nvPr>
        </p:nvSpPr>
        <p:spPr>
          <a:xfrm>
            <a:off x="993422" y="1449265"/>
            <a:ext cx="10360378" cy="751111"/>
          </a:xfrm>
        </p:spPr>
        <p:txBody>
          <a:bodyPr>
            <a:normAutofit/>
          </a:bodyPr>
          <a:lstStyle/>
          <a:p>
            <a:pPr algn="ctr"/>
            <a:r>
              <a:rPr lang="en-US" sz="3200" b="1" dirty="0"/>
              <a:t>Local Reporting – Return Report Search </a:t>
            </a:r>
          </a:p>
        </p:txBody>
      </p:sp>
      <p:pic>
        <p:nvPicPr>
          <p:cNvPr id="3" name="Picture 2">
            <a:extLst>
              <a:ext uri="{FF2B5EF4-FFF2-40B4-BE49-F238E27FC236}">
                <a16:creationId xmlns:a16="http://schemas.microsoft.com/office/drawing/2014/main" id="{D6E2521E-B62B-4C8F-8228-1DE6CDA0A5C2}"/>
              </a:ext>
            </a:extLst>
          </p:cNvPr>
          <p:cNvPicPr>
            <a:picLocks noChangeAspect="1"/>
          </p:cNvPicPr>
          <p:nvPr/>
        </p:nvPicPr>
        <p:blipFill>
          <a:blip r:embed="rId5"/>
          <a:stretch>
            <a:fillRect/>
          </a:stretch>
        </p:blipFill>
        <p:spPr>
          <a:xfrm>
            <a:off x="3157394" y="2023717"/>
            <a:ext cx="5877212" cy="4534701"/>
          </a:xfrm>
          <a:prstGeom prst="rect">
            <a:avLst/>
          </a:prstGeom>
        </p:spPr>
      </p:pic>
    </p:spTree>
    <p:extLst>
      <p:ext uri="{BB962C8B-B14F-4D97-AF65-F5344CB8AC3E}">
        <p14:creationId xmlns:p14="http://schemas.microsoft.com/office/powerpoint/2010/main" val="27919793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681</TotalTime>
  <Words>980</Words>
  <Application>Microsoft Office PowerPoint</Application>
  <PresentationFormat>Widescreen</PresentationFormat>
  <Paragraphs>151</Paragraphs>
  <Slides>16</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Lucida Calligraphy</vt:lpstr>
      <vt:lpstr>Times New Roman</vt:lpstr>
      <vt:lpstr>Office Theme</vt:lpstr>
      <vt:lpstr>      Alabama Department of Revenue – City and County Motor Fuel Single Point Filing and Payment System</vt:lpstr>
      <vt:lpstr>What is the Motor Fuel Single Point System?</vt:lpstr>
      <vt:lpstr>                                                                Timeline 5/1/2019  Locals must submit a list of the Motor Fuel taxes levied by jurisdiction (per gallon basis only) 6/30/2019 Locals must provide ADOR with bank information 9/3/2019  Taxpayers can request SPF (Single Point Fuel) Account for filing purposes 10/31/2019 Motor Fuel Single Point System will be available 11/1/2019 Taxpayers may start filing returns for periods October 2019 or later     </vt:lpstr>
      <vt:lpstr>Local Requirements</vt:lpstr>
      <vt:lpstr>Local Requirements</vt:lpstr>
      <vt:lpstr>Local Information – Reminder </vt:lpstr>
      <vt:lpstr>Local Reporting</vt:lpstr>
      <vt:lpstr>Local Reporting – Daily Download</vt:lpstr>
      <vt:lpstr>Local Reporting – Return Report Search </vt:lpstr>
      <vt:lpstr>Local Reporting – Return Report Data</vt:lpstr>
      <vt:lpstr>Local Reporting – Detail Report Search</vt:lpstr>
      <vt:lpstr>Local Reporting – Detail Report Data</vt:lpstr>
      <vt:lpstr>ADOR Requirements</vt:lpstr>
      <vt:lpstr>Taxpayer Requirements</vt:lpstr>
      <vt:lpstr>Taxpayer Resources</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Alabama Department of Revenue  Business &amp; License Tax Division</dc:title>
  <dc:creator>Johnson, Alisa</dc:creator>
  <cp:lastModifiedBy>Smith, Lori</cp:lastModifiedBy>
  <cp:revision>60</cp:revision>
  <cp:lastPrinted>2018-07-18T14:37:04Z</cp:lastPrinted>
  <dcterms:created xsi:type="dcterms:W3CDTF">2018-07-10T12:40:42Z</dcterms:created>
  <dcterms:modified xsi:type="dcterms:W3CDTF">2019-10-08T20:48:59Z</dcterms:modified>
</cp:coreProperties>
</file>